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315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36" r:id="rId14"/>
    <p:sldId id="337" r:id="rId15"/>
    <p:sldId id="309" r:id="rId16"/>
    <p:sldId id="330" r:id="rId17"/>
    <p:sldId id="310" r:id="rId18"/>
    <p:sldId id="312" r:id="rId19"/>
    <p:sldId id="311" r:id="rId20"/>
    <p:sldId id="301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伟" initials="张伟" lastIdx="3" clrIdx="0"/>
  <p:cmAuthor id="1" name="冯小波" initials="冯小波" lastIdx="1" clrIdx="0"/>
  <p:cmAuthor id="2" name="曾杰" initials="曾杰" lastIdx="1" clrIdx="1"/>
  <p:cmAuthor id="3" name="QC-彭定星" initials="Q8130" lastIdx="1" clrIdx="2"/>
  <p:cmAuthor id="4" name="EDY" initials="E" lastIdx="1" clrIdx="3"/>
  <p:cmAuthor id="5" name="作者" initials="作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DB101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43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EDY\Documents\WeChat%20Files\pengdingxing001\FileStorage\File\2023-02\&#27733;&#23614;&#24179;&#21488;3&#20010;&#22253;&#21306;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EDY\Documents\WeChat%20Files\pengdingxing001\FileStorage\File\2023-02\&#27733;&#23614;&#24179;&#21488;3&#20010;&#22253;&#21306;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DY\Desktop\&#27733;&#23614;&#24179;&#21488;3&#20010;&#22253;&#21306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600" b="1"/>
              <a:t>汕尾高新区产业发展情况</a:t>
            </a:r>
            <a:endParaRPr lang="en-US" altLang="zh-CN" sz="16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[汕尾平台3个园区.xls]Sheet1!$A$3</c:f>
              <c:strCache>
                <c:ptCount val="1"/>
                <c:pt idx="0">
                  <c:v>汕尾高新区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[汕尾平台3个园区.xls]Sheet1!$B$2:$E$2</c:f>
              <c:strCache>
                <c:ptCount val="3"/>
                <c:pt idx="0">
                  <c:v>生产型企业（已投产）</c:v>
                </c:pt>
                <c:pt idx="1">
                  <c:v>生产型企业（在建）</c:v>
                </c:pt>
                <c:pt idx="2">
                  <c:v>其他入驻企业</c:v>
                </c:pt>
              </c:strCache>
            </c:strRef>
          </c:cat>
          <c:val>
            <c:numRef>
              <c:f>[汕尾平台3个园区.xls]Sheet1!$B$3:$E$3</c:f>
              <c:numCache>
                <c:formatCode>General</c:formatCode>
                <c:ptCount val="3"/>
                <c:pt idx="0">
                  <c:v>16</c:v>
                </c:pt>
                <c:pt idx="1">
                  <c:v>41</c:v>
                </c:pt>
                <c:pt idx="2">
                  <c:v>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600" b="1">
                <a:latin typeface="微软雅黑" panose="020B0503020204020204" charset="-122"/>
                <a:ea typeface="微软雅黑" panose="020B0503020204020204" charset="-122"/>
              </a:rPr>
              <a:t>海丰生态科技园产业发展情况</a:t>
            </a:r>
            <a:endParaRPr sz="1600" b="1">
              <a:latin typeface="微软雅黑" panose="020B0503020204020204" charset="-122"/>
              <a:ea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[汕尾平台3个园区.xls]Sheet1!$A$4</c:f>
              <c:strCache>
                <c:ptCount val="1"/>
                <c:pt idx="0">
                  <c:v>海丰生态科技园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[汕尾平台3个园区.xls]Sheet1!$B$2:$E$2</c:f>
              <c:strCache>
                <c:ptCount val="3"/>
                <c:pt idx="0">
                  <c:v>生产型企业（已投产）</c:v>
                </c:pt>
                <c:pt idx="1">
                  <c:v>生产型企业（在建）</c:v>
                </c:pt>
                <c:pt idx="2">
                  <c:v>其他入驻企业</c:v>
                </c:pt>
              </c:strCache>
            </c:strRef>
          </c:cat>
          <c:val>
            <c:numRef>
              <c:f>[汕尾平台3个园区.xls]Sheet1!$B$4:$E$4</c:f>
              <c:numCache>
                <c:formatCode>General</c:formatCode>
                <c:ptCount val="3"/>
                <c:pt idx="0">
                  <c:v>20</c:v>
                </c:pt>
                <c:pt idx="1">
                  <c:v>35</c:v>
                </c:pt>
                <c:pt idx="2">
                  <c:v>30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600" b="1"/>
              <a:t>陆河高新区产业发展情况</a:t>
            </a:r>
            <a:endParaRPr sz="16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[汕尾平台3个园区.xls]Sheet1!$A$5</c:f>
              <c:strCache>
                <c:ptCount val="1"/>
                <c:pt idx="0">
                  <c:v>陆河高新区</c:v>
                </c:pt>
              </c:strCache>
            </c:strRef>
          </c:tx>
          <c:explosion val="0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explosion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rgbClr val="969696">
                          <a:alpha val="100000"/>
                        </a:srgbClr>
                      </a:solidFill>
                      <a:prstDash val="solid"/>
                      <a:round/>
                    </a:ln>
                  </c:spPr>
                </c15:leaderLines>
              </c:ext>
            </c:extLst>
          </c:dLbls>
          <c:cat>
            <c:strRef>
              <c:f>[汕尾平台3个园区.xls]Sheet1!$B$2:$E$2</c:f>
              <c:strCache>
                <c:ptCount val="3"/>
                <c:pt idx="0">
                  <c:v>生产型企业（已投产）</c:v>
                </c:pt>
                <c:pt idx="1">
                  <c:v>生产型企业（在建）</c:v>
                </c:pt>
                <c:pt idx="2">
                  <c:v>其他入驻企业</c:v>
                </c:pt>
              </c:strCache>
            </c:strRef>
          </c:cat>
          <c:val>
            <c:numRef>
              <c:f>[汕尾平台3个园区.xls]Sheet1!$B$5:$E$5</c:f>
              <c:numCache>
                <c:formatCode>General</c:formatCode>
                <c:ptCount val="3"/>
                <c:pt idx="0">
                  <c:v>41</c:v>
                </c:pt>
                <c:pt idx="1">
                  <c:v>25</c:v>
                </c:pt>
                <c:pt idx="2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Documents and Settings\Administrator\桌面\新建文件夹 (2)\5.15封面参考\复件 (51) 新建文件夹\7dfc9e60d6f9][[cd714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菱形 6"/>
          <p:cNvSpPr/>
          <p:nvPr userDrawn="1"/>
        </p:nvSpPr>
        <p:spPr>
          <a:xfrm>
            <a:off x="295441" y="343690"/>
            <a:ext cx="288000" cy="2880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86" tIns="12093" rIns="24186" bIns="12093"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 userDrawn="1"/>
        </p:nvSpPr>
        <p:spPr>
          <a:xfrm>
            <a:off x="417375" y="343690"/>
            <a:ext cx="288000" cy="288000"/>
          </a:xfrm>
          <a:prstGeom prst="diamond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86" tIns="12093" rIns="24186" bIns="12093"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ogo_hom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05670" y="253690"/>
            <a:ext cx="2080000" cy="468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-6350" y="876300"/>
            <a:ext cx="12196445" cy="24130"/>
          </a:xfrm>
          <a:prstGeom prst="line">
            <a:avLst/>
          </a:prstGeom>
          <a:ln>
            <a:gradFill>
              <a:gsLst>
                <a:gs pos="0">
                  <a:srgbClr val="779AFF">
                    <a:alpha val="60000"/>
                  </a:srgbClr>
                </a:gs>
                <a:gs pos="43000">
                  <a:srgbClr val="012561"/>
                </a:gs>
                <a:gs pos="100000">
                  <a:srgbClr val="0107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235.xml"/><Relationship Id="rId7" Type="http://schemas.openxmlformats.org/officeDocument/2006/relationships/image" Target="../media/image38.jpeg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image" Target="../media/image37.jpe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49.xml"/><Relationship Id="rId98" Type="http://schemas.openxmlformats.org/officeDocument/2006/relationships/tags" Target="../tags/tag148.xml"/><Relationship Id="rId97" Type="http://schemas.openxmlformats.org/officeDocument/2006/relationships/tags" Target="../tags/tag147.xml"/><Relationship Id="rId96" Type="http://schemas.openxmlformats.org/officeDocument/2006/relationships/tags" Target="../tags/tag146.xml"/><Relationship Id="rId95" Type="http://schemas.openxmlformats.org/officeDocument/2006/relationships/tags" Target="../tags/tag145.xml"/><Relationship Id="rId94" Type="http://schemas.openxmlformats.org/officeDocument/2006/relationships/tags" Target="../tags/tag144.xml"/><Relationship Id="rId93" Type="http://schemas.openxmlformats.org/officeDocument/2006/relationships/tags" Target="../tags/tag143.xml"/><Relationship Id="rId92" Type="http://schemas.openxmlformats.org/officeDocument/2006/relationships/tags" Target="../tags/tag142.xml"/><Relationship Id="rId91" Type="http://schemas.openxmlformats.org/officeDocument/2006/relationships/tags" Target="../tags/tag141.xml"/><Relationship Id="rId90" Type="http://schemas.openxmlformats.org/officeDocument/2006/relationships/tags" Target="../tags/tag140.xml"/><Relationship Id="rId9" Type="http://schemas.openxmlformats.org/officeDocument/2006/relationships/tags" Target="../tags/tag83.xml"/><Relationship Id="rId89" Type="http://schemas.openxmlformats.org/officeDocument/2006/relationships/tags" Target="../tags/tag139.xml"/><Relationship Id="rId88" Type="http://schemas.openxmlformats.org/officeDocument/2006/relationships/tags" Target="../tags/tag138.xml"/><Relationship Id="rId87" Type="http://schemas.openxmlformats.org/officeDocument/2006/relationships/tags" Target="../tags/tag137.xml"/><Relationship Id="rId86" Type="http://schemas.openxmlformats.org/officeDocument/2006/relationships/tags" Target="../tags/tag136.xml"/><Relationship Id="rId85" Type="http://schemas.openxmlformats.org/officeDocument/2006/relationships/tags" Target="../tags/tag135.xml"/><Relationship Id="rId84" Type="http://schemas.openxmlformats.org/officeDocument/2006/relationships/tags" Target="../tags/tag134.xml"/><Relationship Id="rId83" Type="http://schemas.openxmlformats.org/officeDocument/2006/relationships/tags" Target="../tags/tag133.xml"/><Relationship Id="rId82" Type="http://schemas.openxmlformats.org/officeDocument/2006/relationships/tags" Target="../tags/tag132.xml"/><Relationship Id="rId81" Type="http://schemas.openxmlformats.org/officeDocument/2006/relationships/tags" Target="../tags/tag131.xml"/><Relationship Id="rId80" Type="http://schemas.openxmlformats.org/officeDocument/2006/relationships/tags" Target="../tags/tag130.xml"/><Relationship Id="rId8" Type="http://schemas.openxmlformats.org/officeDocument/2006/relationships/tags" Target="../tags/tag82.xml"/><Relationship Id="rId79" Type="http://schemas.openxmlformats.org/officeDocument/2006/relationships/tags" Target="../tags/tag129.xml"/><Relationship Id="rId78" Type="http://schemas.openxmlformats.org/officeDocument/2006/relationships/tags" Target="../tags/tag128.xml"/><Relationship Id="rId77" Type="http://schemas.openxmlformats.org/officeDocument/2006/relationships/tags" Target="../tags/tag127.xml"/><Relationship Id="rId76" Type="http://schemas.openxmlformats.org/officeDocument/2006/relationships/tags" Target="../tags/tag126.xml"/><Relationship Id="rId75" Type="http://schemas.openxmlformats.org/officeDocument/2006/relationships/tags" Target="../tags/tag125.xml"/><Relationship Id="rId74" Type="http://schemas.openxmlformats.org/officeDocument/2006/relationships/tags" Target="../tags/tag124.xml"/><Relationship Id="rId73" Type="http://schemas.openxmlformats.org/officeDocument/2006/relationships/tags" Target="../tags/tag123.xml"/><Relationship Id="rId72" Type="http://schemas.openxmlformats.org/officeDocument/2006/relationships/tags" Target="../tags/tag122.xml"/><Relationship Id="rId71" Type="http://schemas.openxmlformats.org/officeDocument/2006/relationships/tags" Target="../tags/tag121.xml"/><Relationship Id="rId70" Type="http://schemas.openxmlformats.org/officeDocument/2006/relationships/tags" Target="../tags/tag120.xml"/><Relationship Id="rId7" Type="http://schemas.openxmlformats.org/officeDocument/2006/relationships/tags" Target="../tags/tag81.xml"/><Relationship Id="rId69" Type="http://schemas.openxmlformats.org/officeDocument/2006/relationships/tags" Target="../tags/tag119.xml"/><Relationship Id="rId68" Type="http://schemas.openxmlformats.org/officeDocument/2006/relationships/tags" Target="../tags/tag118.xml"/><Relationship Id="rId67" Type="http://schemas.openxmlformats.org/officeDocument/2006/relationships/tags" Target="../tags/tag117.xml"/><Relationship Id="rId66" Type="http://schemas.openxmlformats.org/officeDocument/2006/relationships/tags" Target="../tags/tag116.xml"/><Relationship Id="rId65" Type="http://schemas.openxmlformats.org/officeDocument/2006/relationships/tags" Target="../tags/tag115.xml"/><Relationship Id="rId64" Type="http://schemas.openxmlformats.org/officeDocument/2006/relationships/tags" Target="../tags/tag114.xml"/><Relationship Id="rId63" Type="http://schemas.openxmlformats.org/officeDocument/2006/relationships/tags" Target="../tags/tag113.xml"/><Relationship Id="rId62" Type="http://schemas.openxmlformats.org/officeDocument/2006/relationships/image" Target="../media/image27.svg"/><Relationship Id="rId61" Type="http://schemas.openxmlformats.org/officeDocument/2006/relationships/image" Target="../media/image26.png"/><Relationship Id="rId60" Type="http://schemas.openxmlformats.org/officeDocument/2006/relationships/tags" Target="../tags/tag112.xml"/><Relationship Id="rId6" Type="http://schemas.openxmlformats.org/officeDocument/2006/relationships/tags" Target="../tags/tag80.xml"/><Relationship Id="rId59" Type="http://schemas.openxmlformats.org/officeDocument/2006/relationships/tags" Target="../tags/tag111.xml"/><Relationship Id="rId58" Type="http://schemas.openxmlformats.org/officeDocument/2006/relationships/tags" Target="../tags/tag110.xml"/><Relationship Id="rId57" Type="http://schemas.openxmlformats.org/officeDocument/2006/relationships/tags" Target="../tags/tag109.xml"/><Relationship Id="rId56" Type="http://schemas.openxmlformats.org/officeDocument/2006/relationships/tags" Target="../tags/tag108.xml"/><Relationship Id="rId55" Type="http://schemas.openxmlformats.org/officeDocument/2006/relationships/image" Target="../media/image25.svg"/><Relationship Id="rId54" Type="http://schemas.openxmlformats.org/officeDocument/2006/relationships/image" Target="../media/image24.png"/><Relationship Id="rId53" Type="http://schemas.openxmlformats.org/officeDocument/2006/relationships/tags" Target="../tags/tag107.xml"/><Relationship Id="rId52" Type="http://schemas.openxmlformats.org/officeDocument/2006/relationships/image" Target="../media/image23.svg"/><Relationship Id="rId51" Type="http://schemas.openxmlformats.org/officeDocument/2006/relationships/image" Target="../media/image22.png"/><Relationship Id="rId50" Type="http://schemas.openxmlformats.org/officeDocument/2006/relationships/tags" Target="../tags/tag106.xml"/><Relationship Id="rId5" Type="http://schemas.openxmlformats.org/officeDocument/2006/relationships/tags" Target="../tags/tag79.xml"/><Relationship Id="rId49" Type="http://schemas.openxmlformats.org/officeDocument/2006/relationships/tags" Target="../tags/tag105.xml"/><Relationship Id="rId48" Type="http://schemas.openxmlformats.org/officeDocument/2006/relationships/tags" Target="../tags/tag104.xml"/><Relationship Id="rId47" Type="http://schemas.openxmlformats.org/officeDocument/2006/relationships/tags" Target="../tags/tag103.xml"/><Relationship Id="rId46" Type="http://schemas.openxmlformats.org/officeDocument/2006/relationships/tags" Target="../tags/tag102.xml"/><Relationship Id="rId45" Type="http://schemas.openxmlformats.org/officeDocument/2006/relationships/tags" Target="../tags/tag101.xml"/><Relationship Id="rId44" Type="http://schemas.openxmlformats.org/officeDocument/2006/relationships/tags" Target="../tags/tag100.xml"/><Relationship Id="rId43" Type="http://schemas.openxmlformats.org/officeDocument/2006/relationships/tags" Target="../tags/tag99.xml"/><Relationship Id="rId42" Type="http://schemas.openxmlformats.org/officeDocument/2006/relationships/tags" Target="../tags/tag98.xml"/><Relationship Id="rId41" Type="http://schemas.openxmlformats.org/officeDocument/2006/relationships/tags" Target="../tags/tag97.xml"/><Relationship Id="rId40" Type="http://schemas.openxmlformats.org/officeDocument/2006/relationships/tags" Target="../tags/tag96.xml"/><Relationship Id="rId4" Type="http://schemas.openxmlformats.org/officeDocument/2006/relationships/tags" Target="../tags/tag78.xml"/><Relationship Id="rId39" Type="http://schemas.openxmlformats.org/officeDocument/2006/relationships/image" Target="../media/image21.svg"/><Relationship Id="rId38" Type="http://schemas.openxmlformats.org/officeDocument/2006/relationships/image" Target="../media/image20.png"/><Relationship Id="rId37" Type="http://schemas.openxmlformats.org/officeDocument/2006/relationships/tags" Target="../tags/tag95.xml"/><Relationship Id="rId36" Type="http://schemas.openxmlformats.org/officeDocument/2006/relationships/image" Target="../media/image19.svg"/><Relationship Id="rId35" Type="http://schemas.openxmlformats.org/officeDocument/2006/relationships/image" Target="../media/image18.png"/><Relationship Id="rId34" Type="http://schemas.openxmlformats.org/officeDocument/2006/relationships/tags" Target="../tags/tag94.xml"/><Relationship Id="rId33" Type="http://schemas.openxmlformats.org/officeDocument/2006/relationships/image" Target="../media/image17.svg"/><Relationship Id="rId32" Type="http://schemas.openxmlformats.org/officeDocument/2006/relationships/image" Target="../media/image16.png"/><Relationship Id="rId31" Type="http://schemas.openxmlformats.org/officeDocument/2006/relationships/tags" Target="../tags/tag93.xml"/><Relationship Id="rId30" Type="http://schemas.openxmlformats.org/officeDocument/2006/relationships/image" Target="../media/image15.svg"/><Relationship Id="rId3" Type="http://schemas.openxmlformats.org/officeDocument/2006/relationships/tags" Target="../tags/tag77.xml"/><Relationship Id="rId29" Type="http://schemas.openxmlformats.org/officeDocument/2006/relationships/image" Target="../media/image14.png"/><Relationship Id="rId28" Type="http://schemas.openxmlformats.org/officeDocument/2006/relationships/tags" Target="../tags/tag92.xml"/><Relationship Id="rId27" Type="http://schemas.openxmlformats.org/officeDocument/2006/relationships/image" Target="../media/image13.svg"/><Relationship Id="rId26" Type="http://schemas.openxmlformats.org/officeDocument/2006/relationships/image" Target="../media/image12.png"/><Relationship Id="rId25" Type="http://schemas.openxmlformats.org/officeDocument/2006/relationships/tags" Target="../tags/tag91.xml"/><Relationship Id="rId24" Type="http://schemas.openxmlformats.org/officeDocument/2006/relationships/image" Target="../media/image11.svg"/><Relationship Id="rId23" Type="http://schemas.openxmlformats.org/officeDocument/2006/relationships/image" Target="../media/image10.png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6.xml"/><Relationship Id="rId19" Type="http://schemas.openxmlformats.org/officeDocument/2006/relationships/image" Target="../media/image9.svg"/><Relationship Id="rId18" Type="http://schemas.openxmlformats.org/officeDocument/2006/relationships/image" Target="../media/image8.png"/><Relationship Id="rId17" Type="http://schemas.openxmlformats.org/officeDocument/2006/relationships/tags" Target="../tags/tag87.xml"/><Relationship Id="rId16" Type="http://schemas.openxmlformats.org/officeDocument/2006/relationships/image" Target="../media/image7.svg"/><Relationship Id="rId15" Type="http://schemas.openxmlformats.org/officeDocument/2006/relationships/image" Target="../media/image6.png"/><Relationship Id="rId14" Type="http://schemas.openxmlformats.org/officeDocument/2006/relationships/tags" Target="../tags/tag86.xml"/><Relationship Id="rId13" Type="http://schemas.openxmlformats.org/officeDocument/2006/relationships/image" Target="../media/image5.svg"/><Relationship Id="rId12" Type="http://schemas.openxmlformats.org/officeDocument/2006/relationships/image" Target="../media/image4.png"/><Relationship Id="rId11" Type="http://schemas.openxmlformats.org/officeDocument/2006/relationships/tags" Target="../tags/tag85.xml"/><Relationship Id="rId105" Type="http://schemas.openxmlformats.org/officeDocument/2006/relationships/slideLayout" Target="../slideLayouts/slideLayout13.xml"/><Relationship Id="rId104" Type="http://schemas.openxmlformats.org/officeDocument/2006/relationships/tags" Target="../tags/tag154.xml"/><Relationship Id="rId103" Type="http://schemas.openxmlformats.org/officeDocument/2006/relationships/tags" Target="../tags/tag153.xml"/><Relationship Id="rId102" Type="http://schemas.openxmlformats.org/officeDocument/2006/relationships/tags" Target="../tags/tag152.xml"/><Relationship Id="rId101" Type="http://schemas.openxmlformats.org/officeDocument/2006/relationships/tags" Target="../tags/tag151.xml"/><Relationship Id="rId100" Type="http://schemas.openxmlformats.org/officeDocument/2006/relationships/tags" Target="../tags/tag150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159.xml"/><Relationship Id="rId7" Type="http://schemas.openxmlformats.org/officeDocument/2006/relationships/image" Target="../media/image30.png"/><Relationship Id="rId6" Type="http://schemas.openxmlformats.org/officeDocument/2006/relationships/tags" Target="../tags/tag158.xml"/><Relationship Id="rId5" Type="http://schemas.openxmlformats.org/officeDocument/2006/relationships/image" Target="../media/image29.png"/><Relationship Id="rId4" Type="http://schemas.openxmlformats.org/officeDocument/2006/relationships/tags" Target="../tags/tag157.xml"/><Relationship Id="rId3" Type="http://schemas.openxmlformats.org/officeDocument/2006/relationships/image" Target="../media/image28.png"/><Relationship Id="rId2" Type="http://schemas.openxmlformats.org/officeDocument/2006/relationships/tags" Target="../tags/tag156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162.xml"/><Relationship Id="rId13" Type="http://schemas.openxmlformats.org/officeDocument/2006/relationships/image" Target="../media/image33.jpeg"/><Relationship Id="rId12" Type="http://schemas.openxmlformats.org/officeDocument/2006/relationships/tags" Target="../tags/tag161.xml"/><Relationship Id="rId11" Type="http://schemas.openxmlformats.org/officeDocument/2006/relationships/image" Target="../media/image32.png"/><Relationship Id="rId10" Type="http://schemas.openxmlformats.org/officeDocument/2006/relationships/tags" Target="../tags/tag160.xml"/><Relationship Id="rId1" Type="http://schemas.openxmlformats.org/officeDocument/2006/relationships/tags" Target="../tags/tag15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image" Target="../media/image35.png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3" Type="http://schemas.openxmlformats.org/officeDocument/2006/relationships/slideLayout" Target="../slideLayouts/slideLayout13.xml"/><Relationship Id="rId32" Type="http://schemas.openxmlformats.org/officeDocument/2006/relationships/tags" Target="../tags/tag191.xml"/><Relationship Id="rId31" Type="http://schemas.openxmlformats.org/officeDocument/2006/relationships/tags" Target="../tags/tag190.xml"/><Relationship Id="rId30" Type="http://schemas.openxmlformats.org/officeDocument/2006/relationships/tags" Target="../tags/tag189.xml"/><Relationship Id="rId3" Type="http://schemas.openxmlformats.org/officeDocument/2006/relationships/image" Target="../media/image34.png"/><Relationship Id="rId29" Type="http://schemas.openxmlformats.org/officeDocument/2006/relationships/tags" Target="../tags/tag188.xml"/><Relationship Id="rId28" Type="http://schemas.openxmlformats.org/officeDocument/2006/relationships/tags" Target="../tags/tag187.xml"/><Relationship Id="rId27" Type="http://schemas.openxmlformats.org/officeDocument/2006/relationships/tags" Target="../tags/tag186.xml"/><Relationship Id="rId26" Type="http://schemas.openxmlformats.org/officeDocument/2006/relationships/tags" Target="../tags/tag185.xml"/><Relationship Id="rId25" Type="http://schemas.openxmlformats.org/officeDocument/2006/relationships/tags" Target="../tags/tag184.xml"/><Relationship Id="rId24" Type="http://schemas.openxmlformats.org/officeDocument/2006/relationships/tags" Target="../tags/tag183.xml"/><Relationship Id="rId23" Type="http://schemas.openxmlformats.org/officeDocument/2006/relationships/tags" Target="../tags/tag182.xml"/><Relationship Id="rId22" Type="http://schemas.openxmlformats.org/officeDocument/2006/relationships/tags" Target="../tags/tag181.xml"/><Relationship Id="rId21" Type="http://schemas.openxmlformats.org/officeDocument/2006/relationships/tags" Target="../tags/tag180.xml"/><Relationship Id="rId20" Type="http://schemas.openxmlformats.org/officeDocument/2006/relationships/tags" Target="../tags/tag179.xml"/><Relationship Id="rId2" Type="http://schemas.openxmlformats.org/officeDocument/2006/relationships/tags" Target="../tags/tag164.xml"/><Relationship Id="rId19" Type="http://schemas.openxmlformats.org/officeDocument/2006/relationships/tags" Target="../tags/tag178.xml"/><Relationship Id="rId18" Type="http://schemas.openxmlformats.org/officeDocument/2006/relationships/image" Target="../media/image36.png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tags" Target="../tags/tag16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3" Type="http://schemas.openxmlformats.org/officeDocument/2006/relationships/slideLayout" Target="../slideLayouts/slideLayout13.xml"/><Relationship Id="rId32" Type="http://schemas.openxmlformats.org/officeDocument/2006/relationships/tags" Target="../tags/tag223.xml"/><Relationship Id="rId31" Type="http://schemas.openxmlformats.org/officeDocument/2006/relationships/tags" Target="../tags/tag222.xml"/><Relationship Id="rId30" Type="http://schemas.openxmlformats.org/officeDocument/2006/relationships/tags" Target="../tags/tag221.xml"/><Relationship Id="rId3" Type="http://schemas.openxmlformats.org/officeDocument/2006/relationships/tags" Target="../tags/tag194.xml"/><Relationship Id="rId29" Type="http://schemas.openxmlformats.org/officeDocument/2006/relationships/tags" Target="../tags/tag220.xml"/><Relationship Id="rId28" Type="http://schemas.openxmlformats.org/officeDocument/2006/relationships/tags" Target="../tags/tag219.xml"/><Relationship Id="rId27" Type="http://schemas.openxmlformats.org/officeDocument/2006/relationships/tags" Target="../tags/tag218.xml"/><Relationship Id="rId26" Type="http://schemas.openxmlformats.org/officeDocument/2006/relationships/tags" Target="../tags/tag217.xml"/><Relationship Id="rId25" Type="http://schemas.openxmlformats.org/officeDocument/2006/relationships/tags" Target="../tags/tag216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tags" Target="../tags/tag193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_文本框 6" descr="7b0a20202020227461726765744d6f64756c65223a202270726f636573734f6e6c696e65466f6e7473222c0a2020202022776f7264617274223a20227b5c2269645c223a32353030343235382c5c227469645c223a31333439357d220a7d0a"/>
          <p:cNvSpPr txBox="1"/>
          <p:nvPr>
            <p:custDataLst>
              <p:tags r:id="rId1"/>
            </p:custDataLst>
          </p:nvPr>
        </p:nvSpPr>
        <p:spPr>
          <a:xfrm>
            <a:off x="635" y="2893695"/>
            <a:ext cx="11233150" cy="90360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bliqueBottomLeft"/>
              <a:lightRig rig="flat" dir="t"/>
            </a:scene3d>
          </a:bodyPr>
          <a:lstStyle/>
          <a:p>
            <a:pPr algn="r">
              <a:lnSpc>
                <a:spcPct val="120000"/>
              </a:lnSpc>
            </a:pPr>
            <a:r>
              <a:rPr lang="zh-CN" sz="4400" b="1" dirty="0">
                <a:ln w="50800" cmpd="sng"/>
                <a:solidFill>
                  <a:schemeClr val="bg1"/>
                </a:solidFill>
                <a:effectLst>
                  <a:reflection blurRad="76200" stA="30000" endA="900" endPos="76000" dist="762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汉仪菱心体简" panose="02010400000101010101" charset="-122"/>
                <a:sym typeface="+mn-ea"/>
              </a:rPr>
              <a:t>汕尾市</a:t>
            </a:r>
            <a:r>
              <a:rPr lang="zh-CN" sz="4400" b="1" dirty="0">
                <a:ln w="50800" cmpd="sng"/>
                <a:solidFill>
                  <a:srgbClr val="FFC000"/>
                </a:solidFill>
                <a:effectLst>
                  <a:reflection blurRad="76200" stA="30000" endA="900" endPos="76000" dist="762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汉仪菱心体简" panose="02010400000101010101" charset="-122"/>
                <a:sym typeface="+mn-ea"/>
              </a:rPr>
              <a:t>智慧能源指挥调度中心</a:t>
            </a:r>
            <a:r>
              <a:rPr lang="zh-CN" sz="4400" b="1" dirty="0">
                <a:ln w="50800" cmpd="sng"/>
                <a:solidFill>
                  <a:schemeClr val="bg1"/>
                </a:solidFill>
                <a:effectLst>
                  <a:reflection blurRad="76200" stA="30000" endA="900" endPos="76000" dist="762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汉仪菱心体简" panose="02010400000101010101" charset="-122"/>
                <a:sym typeface="+mn-ea"/>
              </a:rPr>
              <a:t>项目汇报</a:t>
            </a:r>
            <a:endParaRPr lang="zh-CN" altLang="en-US" sz="4400" b="1" dirty="0" smtClean="0">
              <a:ln w="50800" cmpd="sng"/>
              <a:solidFill>
                <a:schemeClr val="bg1"/>
              </a:solidFill>
              <a:effectLst>
                <a:reflection blurRad="76200" stA="30000" endA="900" endPos="76000" dist="762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汉仪菱心体简" panose="02010400000101010101" charset="-122"/>
              <a:sym typeface="+mn-ea"/>
            </a:endParaRPr>
          </a:p>
        </p:txBody>
      </p:sp>
      <p:sp>
        <p:nvSpPr>
          <p:cNvPr id="7" name="PA_文本框 6"/>
          <p:cNvSpPr txBox="1"/>
          <p:nvPr>
            <p:custDataLst>
              <p:tags r:id="rId2"/>
            </p:custDataLst>
          </p:nvPr>
        </p:nvSpPr>
        <p:spPr>
          <a:xfrm>
            <a:off x="3162935" y="1905000"/>
            <a:ext cx="7981950" cy="534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绿色</a:t>
            </a:r>
            <a:r>
              <a:rPr lang="zh-CN" sz="2400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能源</a:t>
            </a:r>
            <a:r>
              <a:rPr 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数字化推动城市双碳</a:t>
            </a:r>
            <a:r>
              <a:rPr 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战略</a:t>
            </a:r>
            <a:r>
              <a:rPr 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落地与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可持续创新发展</a:t>
            </a:r>
            <a:endParaRPr lang="zh-CN" altLang="en-US" sz="2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274445" y="4116705"/>
            <a:ext cx="9767570" cy="7620"/>
          </a:xfrm>
          <a:prstGeom prst="line">
            <a:avLst/>
          </a:prstGeom>
          <a:ln w="222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_文本框 6"/>
          <p:cNvSpPr txBox="1"/>
          <p:nvPr>
            <p:custDataLst>
              <p:tags r:id="rId3"/>
            </p:custDataLst>
          </p:nvPr>
        </p:nvSpPr>
        <p:spPr>
          <a:xfrm>
            <a:off x="4436745" y="5055870"/>
            <a:ext cx="6708140" cy="1198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000" b="1" spc="3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明阳智慧能源集团</a:t>
            </a:r>
            <a:r>
              <a:rPr lang="zh-CN" altLang="en-US" sz="2000" b="1" spc="3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智慧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能源研究院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深圳量云能源网络科技有限公司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2023.02     </a:t>
            </a:r>
            <a:r>
              <a:rPr lang="zh-CN" alt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中国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·</a:t>
            </a: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深圳</a:t>
            </a:r>
            <a:endParaRPr lang="zh-CN" altLang="en-US" sz="20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538"/>
            <a:ext cx="1047432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项目实施内容</a:t>
            </a:r>
            <a:endParaRPr lang="zh-CN" altLang="en-US" b="1" dirty="0" smtClean="0">
              <a:solidFill>
                <a:srgbClr val="FFC000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8200" y="1632585"/>
            <a:ext cx="8305800" cy="3592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面向工业园区、公共建筑、交通等用能侧重点用能单位、设备实现能耗、碳排的一体化监测建设；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面向风电、光伏、分布式能源、火电等能源供给侧实现能源预测数据、发电数据的接入监测建设；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利用人工智能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大数据技术实现能源数据的智能分析，挖掘节能节碳、设备能效、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建设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Char char="l"/>
            </a:pP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Char char="l"/>
            </a:pP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21665" y="946150"/>
          <a:ext cx="10861040" cy="551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35"/>
                <a:gridCol w="1556385"/>
                <a:gridCol w="4892675"/>
                <a:gridCol w="1741805"/>
                <a:gridCol w="1793240"/>
              </a:tblGrid>
              <a:tr h="38354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工作项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实施内容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实施成果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主要对接单位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实施准备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方案汇报与评审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结合项目实施内容编制项目建议书，汇报通过评审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项目建议书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市政府办公室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 anchor="ctr" anchorCtr="0"/>
                </a:tc>
              </a:tr>
              <a:tr h="38354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合作协议</a:t>
                      </a:r>
                      <a:r>
                        <a:rPr lang="zh-CN" altLang="en-US" sz="1400">
                          <a:sym typeface="+mn-ea"/>
                        </a:rPr>
                        <a:t>签订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签订合作协议，明确组织架构、沟通机制等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合作协议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市</a:t>
                      </a:r>
                      <a:r>
                        <a:rPr lang="zh-CN" altLang="en-US" sz="1400"/>
                        <a:t>政府办公室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401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方案设计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平台需求调研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组织对平台的主管部门、应用单位进行需求调研和分析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需求分析报告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工信、园区、企业</a:t>
                      </a:r>
                      <a:r>
                        <a:rPr lang="zh-CN" altLang="en-US" sz="1400">
                          <a:sym typeface="+mn-ea"/>
                        </a:rPr>
                        <a:t>等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38354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平台方案设计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结合政务数据的管理要求和应用需求进行平台设计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总体技术方案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市</a:t>
                      </a:r>
                      <a:r>
                        <a:rPr lang="zh-CN" altLang="en-US" sz="1400"/>
                        <a:t>政数局等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382905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一期建设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数据接入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rgbClr val="FF0000"/>
                          </a:solidFill>
                        </a:rPr>
                        <a:t>个工业园区、</a:t>
                      </a:r>
                      <a:r>
                        <a:rPr lang="en-US" altLang="zh-CN" sz="1400" b="1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rgbClr val="FF0000"/>
                          </a:solidFill>
                        </a:rPr>
                        <a:t>个海上风电场、</a:t>
                      </a:r>
                      <a:r>
                        <a:rPr lang="en-US" altLang="zh-CN" sz="1400" b="1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sz="1400" b="1">
                          <a:solidFill>
                            <a:srgbClr val="FF0000"/>
                          </a:solidFill>
                        </a:rPr>
                        <a:t>个火力发电站的数据接入</a:t>
                      </a:r>
                      <a:endParaRPr lang="zh-CN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一期数据接入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园区、企业、发电站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38354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应用开发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建设</a:t>
                      </a:r>
                      <a:r>
                        <a:rPr lang="zh-CN" altLang="en-US" sz="1400"/>
                        <a:t>智慧能源公共服务平台下针对市局监管、园区管理、企业服务的三个子系统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一期平台建成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工信、园区、企业</a:t>
                      </a:r>
                      <a:r>
                        <a:rPr lang="zh-CN" altLang="en-US" sz="1400">
                          <a:sym typeface="+mn-ea"/>
                        </a:rPr>
                        <a:t>等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382905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应用深化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智慧能源公共服务平台的应用反馈和深化完善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一期平台应用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工信、园区、企业</a:t>
                      </a:r>
                      <a:r>
                        <a:rPr lang="zh-CN" altLang="en-US" sz="1400">
                          <a:sym typeface="+mn-ea"/>
                        </a:rPr>
                        <a:t>等</a:t>
                      </a:r>
                      <a:endParaRPr lang="en-US" altLang="zh-CN" sz="1400"/>
                    </a:p>
                  </a:txBody>
                  <a:tcPr anchor="ctr" anchorCtr="0"/>
                </a:tc>
              </a:tr>
              <a:tr h="383540">
                <a:tc rowSpan="5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二期建设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二期应用研究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>
                          <a:sym typeface="Arial" panose="020B0604020202020204" pitchFamily="34" charset="0"/>
                        </a:rPr>
                        <a:t>基于电力潮流的碳核算研究/基于电力曲线的聚合交易研究/基于工业园区的准线型需求响应研究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二期技术方案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高校、电网等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38354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二期数据接入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工业、建筑、交通、通信等重点用能领域，其他能源供应点，</a:t>
                      </a:r>
                      <a:r>
                        <a:rPr lang="zh-CN" altLang="en-US" sz="1400" b="1">
                          <a:solidFill>
                            <a:srgbClr val="FF0000"/>
                          </a:solidFill>
                        </a:rPr>
                        <a:t>实现</a:t>
                      </a:r>
                      <a:r>
                        <a:rPr lang="en-US" altLang="zh-CN" sz="1400" b="1">
                          <a:solidFill>
                            <a:srgbClr val="FF0000"/>
                          </a:solidFill>
                        </a:rPr>
                        <a:t>70%</a:t>
                      </a:r>
                      <a:r>
                        <a:rPr lang="zh-CN" altLang="en-US" sz="1400" b="1">
                          <a:solidFill>
                            <a:srgbClr val="FF0000"/>
                          </a:solidFill>
                        </a:rPr>
                        <a:t>的工业用能和供能纳入监控</a:t>
                      </a:r>
                      <a:endParaRPr lang="zh-CN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二期数据接入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园区、公建、交通等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51816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城市碳排监测及预警系统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通过创新碳核算方法</a:t>
                      </a:r>
                      <a:r>
                        <a:rPr lang="zh-CN" altLang="en-US" sz="1400">
                          <a:sym typeface="+mn-ea"/>
                        </a:rPr>
                        <a:t>还原企业用能真实来源，推动</a:t>
                      </a:r>
                      <a:r>
                        <a:rPr lang="zh-CN" altLang="en-US" sz="1400"/>
                        <a:t>全区及主要企业的碳排放监测、统计和预测、告警，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碳排预警平台建成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园区、公建、交通等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38354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绿电交易聚合平台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实现绿电交易的第三方撮合服务，让新能源电站与企业负荷的用电曲线更匹配，助力企业获得更普惠的绿色能源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辅助交易平台建成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企业、发电站等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382905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虚拟电厂管理平台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整合用能端大量的分布式电源、工商业储能、可控负荷，推动建设具有高效需求响应能力的园区、建筑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虚拟电厂接入应用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园区、公建、交通等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908685" y="236538"/>
            <a:ext cx="1047432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b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园区发展情况（一期用能侧）</a:t>
            </a:r>
            <a:endParaRPr lang="zh-CN" altLang="en-US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9185" y="1264285"/>
            <a:ext cx="995489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项目一期用能侧计划接入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汕尾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高新区、陆河高新区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海丰生态科技园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所有已投产的生产型企业，约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81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家，预计年用电量约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kWh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约占汕尾市工业用电量的</a:t>
            </a:r>
            <a:r>
              <a:rPr lang="en-US" alt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57%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全社会用电的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20%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>
            <p:custDataLst>
              <p:tags r:id="rId5"/>
            </p:custDataLst>
          </p:nvPr>
        </p:nvGraphicFramePr>
        <p:xfrm>
          <a:off x="640715" y="2553335"/>
          <a:ext cx="3456000" cy="3310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>
            <p:custDataLst>
              <p:tags r:id="rId6"/>
            </p:custDataLst>
          </p:nvPr>
        </p:nvGraphicFramePr>
        <p:xfrm>
          <a:off x="4331030" y="2553335"/>
          <a:ext cx="3455670" cy="33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27" name="图表 1"/>
          <p:cNvGraphicFramePr/>
          <p:nvPr>
            <p:custDataLst>
              <p:tags r:id="rId7"/>
            </p:custDataLst>
          </p:nvPr>
        </p:nvGraphicFramePr>
        <p:xfrm>
          <a:off x="8094980" y="2553335"/>
          <a:ext cx="3456000" cy="33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538"/>
            <a:ext cx="1047432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b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园区发展情况（一期供能侧）</a:t>
            </a:r>
            <a:endParaRPr lang="zh-CN" altLang="en-US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79805" y="1264285"/>
            <a:ext cx="1022286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项目一期供能侧将接入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个海上风电场和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个火力发电站，分别是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汕尾后湖、汕尾甲子一、汕尾甲子二和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红海湾发电厂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，总装机容量</a:t>
            </a:r>
            <a:r>
              <a:rPr lang="en-US" alt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396.48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万千瓦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，占汕尾市发电设施总装机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容量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45%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，预计年发电量约</a:t>
            </a:r>
            <a:r>
              <a:rPr lang="en-US" alt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170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r>
              <a:rPr lang="en-US" alt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kWh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，约占汕尾市总发电量的</a:t>
            </a:r>
            <a:r>
              <a:rPr lang="en-US" alt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37%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58010" y="2576195"/>
            <a:ext cx="2969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</a:rPr>
              <a:t>汕尾已建成海上风电场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1270" y="2576195"/>
            <a:ext cx="2332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</a:rPr>
              <a:t>红海湾发电厂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36030" y="3126740"/>
            <a:ext cx="4932000" cy="277178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6336030" y="3156585"/>
          <a:ext cx="4903470" cy="2747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490"/>
                <a:gridCol w="1634490"/>
                <a:gridCol w="1634490"/>
              </a:tblGrid>
              <a:tr h="600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项目名称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容量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（</a:t>
                      </a:r>
                      <a:r>
                        <a:rPr lang="en-US" altLang="zh-CN" sz="1600"/>
                        <a:t>MW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发电量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（亿</a:t>
                      </a:r>
                      <a:r>
                        <a:rPr lang="en-US" altLang="zh-CN" sz="1600"/>
                        <a:t>kWh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6076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燃煤机组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2400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124.5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513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分散式风电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10.8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0.2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513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分布式光伏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26.83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0.3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513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/>
                        <a:t>合计</a:t>
                      </a:r>
                      <a:endParaRPr lang="zh-CN" altLang="en-US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1400</a:t>
                      </a:r>
                      <a:endParaRPr lang="en-US" altLang="zh-CN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125</a:t>
                      </a:r>
                      <a:endParaRPr lang="en-US" altLang="zh-CN" sz="1600" b="1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101" name="图片 10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2490" y="3165476"/>
            <a:ext cx="4940198" cy="2772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3" name="表格 12"/>
          <p:cNvGraphicFramePr/>
          <p:nvPr>
            <p:custDataLst>
              <p:tags r:id="rId8"/>
            </p:custDataLst>
          </p:nvPr>
        </p:nvGraphicFramePr>
        <p:xfrm>
          <a:off x="909320" y="3126740"/>
          <a:ext cx="4903470" cy="279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490"/>
                <a:gridCol w="1634490"/>
                <a:gridCol w="1634490"/>
              </a:tblGrid>
              <a:tr h="594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项目名称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容量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（</a:t>
                      </a:r>
                      <a:r>
                        <a:rPr lang="en-US" altLang="zh-CN" sz="1600"/>
                        <a:t>MW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发电量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（亿</a:t>
                      </a:r>
                      <a:r>
                        <a:rPr lang="en-US" altLang="zh-CN" sz="1600"/>
                        <a:t>kWh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6292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汕尾后湖海上风电场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500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15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5302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汕尾甲子一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500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16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531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汕尾甲子二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400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14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5124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/>
                        <a:t>合计</a:t>
                      </a:r>
                      <a:endParaRPr lang="zh-CN" altLang="en-US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1400</a:t>
                      </a:r>
                      <a:endParaRPr lang="en-US" altLang="zh-CN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45</a:t>
                      </a:r>
                      <a:endParaRPr lang="en-US" altLang="zh-CN" sz="1600" b="1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538"/>
            <a:ext cx="1047432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项目建设预算</a:t>
            </a:r>
            <a:r>
              <a:rPr lang="en-US" altLang="zh-CN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(</a:t>
            </a:r>
            <a:r>
              <a:rPr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成本</a:t>
            </a:r>
            <a:r>
              <a:rPr lang="en-US" altLang="zh-CN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)</a:t>
            </a:r>
            <a:endParaRPr lang="en-US" altLang="zh-CN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727710" y="1148080"/>
          <a:ext cx="10837545" cy="5501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/>
                <a:gridCol w="5469255"/>
                <a:gridCol w="1456690"/>
                <a:gridCol w="1457325"/>
                <a:gridCol w="1456690"/>
              </a:tblGrid>
              <a:tr h="4152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建设内容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一期建设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二期建设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小计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46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3个园区企业用能及重点用能设施数据接入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52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3个海上风力发电数据接入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46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个火力发电发电数据接入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52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智慧能源公共服务平台建设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756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二期数据接入，包括能源、工业、建筑、交通、通信等重点领域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46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城市碳排监测及预警系统（一期研究，二期建设）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52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绿电交易聚合平台（一期研究，二期建设）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46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虚拟电厂管理平台（一期研究，二期建设）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52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市级智慧能源指挥调度中心（大屏等其他配套设施）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540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46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园区智慧能源管理中心（大屏等其他配套设施）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59436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合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</a:t>
                      </a:r>
                      <a:r>
                        <a:rPr lang="zh-CN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计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772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1580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2352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538"/>
            <a:ext cx="1047432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项目建设预算</a:t>
            </a:r>
            <a:r>
              <a:rPr lang="en-US" altLang="zh-CN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(</a:t>
            </a:r>
            <a:r>
              <a:rPr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对外</a:t>
            </a:r>
            <a:r>
              <a:rPr lang="en-US" altLang="zh-CN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)</a:t>
            </a:r>
            <a:endParaRPr lang="en-US" altLang="zh-CN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727710" y="1148080"/>
          <a:ext cx="10837545" cy="5501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/>
                <a:gridCol w="5469255"/>
                <a:gridCol w="1456690"/>
                <a:gridCol w="1457325"/>
                <a:gridCol w="1456690"/>
              </a:tblGrid>
              <a:tr h="417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建设内容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一期建设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二期建设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小计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7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3个园区企业用能及重点用能设施数据接入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78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3个海上风力发电数据接入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7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个火力发电发电数据接入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7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智慧能源公共服务平台建设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761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二期数据接入，包括能源、工业、建筑、交通、通信等重点领域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7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城市碳排监测及预警系统（一期研究，二期建设）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390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7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绿电交易聚合平台（一期研究，二期建设）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7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虚拟电厂管理平台（一期研究，二期建设）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78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市级智慧能源指挥调度中心（大屏等其他配套设施）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417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园区智慧能源管理中心（大屏等其他配套设施）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480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56642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合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</a:t>
                      </a:r>
                      <a:r>
                        <a:rPr lang="zh-CN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计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1428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3250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4678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538"/>
            <a:ext cx="1047432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项目实施条件</a:t>
            </a:r>
            <a:endParaRPr lang="zh-CN" altLang="en-US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7580" y="1574165"/>
            <a:ext cx="1466215" cy="12071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政策支持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7580" y="3213100"/>
            <a:ext cx="1466215" cy="12071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应用价值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7580" y="4852035"/>
            <a:ext cx="1466215" cy="12071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实施基础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1045" y="1574165"/>
            <a:ext cx="7992000" cy="120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indent="0" algn="l" fontAlgn="auto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从国家到地方政策都明确提出要建设能源大数据平台，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推行信息化、 智能化统计方法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，建立碳排放监测体系，</a:t>
            </a:r>
            <a:r>
              <a:rPr 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加强能源需求侧管理，推动工业、建筑等领域能源高效利用。本项目是各个政策要求的具体落地实现。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81045" y="3213100"/>
            <a:ext cx="7992000" cy="120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l">
              <a:lnSpc>
                <a:spcPct val="125000"/>
              </a:lnSpc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一是加强双碳政策下区域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能源管理和碳排放管理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，推动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高效管理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5000"/>
              </a:lnSpc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二是实现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绿色属性及低碳价值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被更完整的保留在汕尾，促进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招商引资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5000"/>
              </a:lnSpc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三是助力汕尾市成为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新型电力系统及数字能源的创新高地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，引领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行业发展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1045" y="4852035"/>
            <a:ext cx="7992000" cy="120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indent="0" algn="l" fontAlgn="auto">
              <a:lnSpc>
                <a:spcPct val="125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明阳已经围绕汕尾的多个工业园区开展了调研收资工作，对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红草高新区、陆河工业园、海丰工业园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的产业情况、能耗情况都有较深的理解；同时在整个调研过程中也了解到各个园区、企业对于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数字化平台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的需求。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7b0a2020202022776f7264617274223a20227b5c2269645c223a32353030343235382c5c227469645c223a31333439357d220a7d0a"/>
          <p:cNvSpPr/>
          <p:nvPr/>
        </p:nvSpPr>
        <p:spPr>
          <a:xfrm>
            <a:off x="967105" y="2921635"/>
            <a:ext cx="10257790" cy="1014730"/>
          </a:xfrm>
          <a:prstGeom prst="rect">
            <a:avLst/>
          </a:prstGeom>
        </p:spPr>
        <p:txBody>
          <a:bodyPr wrap="square">
            <a:spAutoFit/>
            <a:scene3d>
              <a:camera prst="obliqueBottomLeft"/>
              <a:lightRig rig="flat" dir="t"/>
            </a:scene3d>
          </a:bodyPr>
          <a:lstStyle/>
          <a:p>
            <a:pPr lvl="0" algn="ctr">
              <a:buClrTx/>
              <a:buSzTx/>
              <a:buFontTx/>
            </a:pPr>
            <a:r>
              <a:rPr lang="zh-CN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下一步工作计划</a:t>
            </a:r>
            <a:endParaRPr lang="zh-CN" altLang="en-US" sz="6000" b="1" dirty="0" smtClean="0">
              <a:ln w="50800" cmpd="sng"/>
              <a:gradFill>
                <a:gsLst>
                  <a:gs pos="22000">
                    <a:srgbClr val="FFF1C5"/>
                  </a:gs>
                  <a:gs pos="73000">
                    <a:srgbClr val="65B6E5"/>
                  </a:gs>
                </a:gsLst>
                <a:lin ang="5400000" scaled="0"/>
              </a:gradFill>
              <a:effectLst>
                <a:reflection blurRad="76200" stA="30000" endA="900" endPos="76000" dist="762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538"/>
            <a:ext cx="1047432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下一步工作计划</a:t>
            </a:r>
            <a:endParaRPr lang="zh-CN" altLang="en-US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8685" y="1294130"/>
            <a:ext cx="975614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一、签订项目合作协议</a:t>
            </a:r>
            <a:endParaRPr lang="zh-CN" altLang="en-US" sz="2000" b="1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 fontAlgn="auto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确定项目牵头单位，共同沟通、论证好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项目总体规划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分期建设内容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 fontAlgn="auto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明确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项目组织架构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，确定好项目的领导小组、责任单位、合作机构等；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 fontAlgn="auto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签订三方或多方合作协议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二、深化项目建设方案</a:t>
            </a:r>
            <a:endParaRPr lang="zh-CN" altLang="en-US" sz="2000" b="1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2" indent="-342900" fontAlgn="auto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依据合作协议开展应用单位、园区、企业的深度调研，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收集多方需求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800100" lvl="2" indent="-342900" fontAlgn="auto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整理分析需求，形成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可落地的项目建设方案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三、组织项目启动仪式</a:t>
            </a:r>
            <a:endParaRPr lang="zh-CN" altLang="en-US" sz="2000" b="1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3" indent="-342900" fontAlgn="auto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组织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项目启动仪式，推动汕尾市智慧能源指挥调度中心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平台发布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3" indent="-342900" fontAlgn="auto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组织用能侧（园区、企业）、供能侧（新能源、火电厂）等单位的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合作签约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0"/>
          <p:cNvSpPr txBox="1"/>
          <p:nvPr/>
        </p:nvSpPr>
        <p:spPr>
          <a:xfrm>
            <a:off x="1185863" y="1911350"/>
            <a:ext cx="10244455" cy="1400175"/>
          </a:xfrm>
          <a:prstGeom prst="rect">
            <a:avLst/>
          </a:prstGeom>
          <a:noFill/>
        </p:spPr>
        <p:txBody>
          <a:bodyPr wrap="square" lIns="121784" tIns="60892" rIns="121784" bIns="6089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400" b="1" dirty="0">
                <a:gradFill>
                  <a:gsLst>
                    <a:gs pos="100000">
                      <a:prstClr val="white"/>
                    </a:gs>
                    <a:gs pos="100000">
                      <a:srgbClr val="0A1832">
                        <a:alpha val="0"/>
                      </a:srgb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智慧</a:t>
            </a:r>
            <a:r>
              <a:rPr lang="zh-CN" altLang="en-US" sz="6400" b="1" dirty="0" smtClean="0">
                <a:gradFill>
                  <a:gsLst>
                    <a:gs pos="100000">
                      <a:prstClr val="white"/>
                    </a:gs>
                    <a:gs pos="100000">
                      <a:srgbClr val="0A1832">
                        <a:alpha val="0"/>
                      </a:srgb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能源    </a:t>
            </a:r>
            <a:r>
              <a:rPr lang="zh-CN" altLang="en-US" sz="6400" b="1" dirty="0">
                <a:gradFill>
                  <a:gsLst>
                    <a:gs pos="100000">
                      <a:prstClr val="white"/>
                    </a:gs>
                    <a:gs pos="100000">
                      <a:srgbClr val="0A1832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赋能“碳中和”！</a:t>
            </a:r>
            <a:endParaRPr lang="en-US" altLang="zh-CN" sz="6400" b="1" dirty="0">
              <a:gradFill>
                <a:gsLst>
                  <a:gs pos="100000">
                    <a:prstClr val="white"/>
                  </a:gs>
                  <a:gs pos="100000">
                    <a:srgbClr val="0A1832">
                      <a:alpha val="0"/>
                    </a:srgb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0"/>
          <p:cNvSpPr txBox="1"/>
          <p:nvPr/>
        </p:nvSpPr>
        <p:spPr>
          <a:xfrm>
            <a:off x="1722362" y="4426970"/>
            <a:ext cx="8747275" cy="535940"/>
          </a:xfrm>
          <a:prstGeom prst="rect">
            <a:avLst/>
          </a:prstGeom>
          <a:noFill/>
        </p:spPr>
        <p:txBody>
          <a:bodyPr wrap="square" lIns="121784" tIns="60892" rIns="121784" bIns="60892">
            <a:spAutoFit/>
          </a:bodyPr>
          <a:lstStyle/>
          <a:p>
            <a:pPr algn="ctr"/>
            <a:r>
              <a:rPr lang="zh-CN" altLang="en-US" sz="2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明阳智慧能源集团股份公司</a:t>
            </a:r>
            <a:endParaRPr lang="zh-CN" altLang="en-US" sz="2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2476499" y="4970636"/>
            <a:ext cx="7239003" cy="351155"/>
          </a:xfrm>
          <a:prstGeom prst="rect">
            <a:avLst/>
          </a:prstGeom>
          <a:noFill/>
        </p:spPr>
        <p:txBody>
          <a:bodyPr wrap="square" lIns="121784" tIns="60892" rIns="121784" bIns="60892">
            <a:spAutoFit/>
          </a:bodyPr>
          <a:lstStyle/>
          <a:p>
            <a:pPr algn="ctr" defTabSz="1217295">
              <a:defRPr/>
            </a:pPr>
            <a:r>
              <a:rPr lang="en-US" altLang="zh-CN" sz="1500" dirty="0" err="1">
                <a:gradFill>
                  <a:gsLst>
                    <a:gs pos="56000">
                      <a:srgbClr val="00FFFF"/>
                    </a:gs>
                    <a:gs pos="95000">
                      <a:schemeClr val="bg1"/>
                    </a:gs>
                  </a:gsLst>
                  <a:lin ang="12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MINGYANG</a:t>
            </a:r>
            <a:r>
              <a:rPr lang="en-US" altLang="zh-CN" sz="1500" dirty="0">
                <a:gradFill>
                  <a:gsLst>
                    <a:gs pos="56000">
                      <a:srgbClr val="00FFFF"/>
                    </a:gs>
                    <a:gs pos="95000">
                      <a:schemeClr val="bg1"/>
                    </a:gs>
                  </a:gsLst>
                  <a:lin ang="12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 SMART ENERGY  CO., LTD</a:t>
            </a:r>
            <a:endParaRPr lang="en-US" altLang="zh-CN" sz="1500" dirty="0">
              <a:gradFill>
                <a:gsLst>
                  <a:gs pos="56000">
                    <a:srgbClr val="00FFFF"/>
                  </a:gs>
                  <a:gs pos="95000">
                    <a:schemeClr val="bg1"/>
                  </a:gs>
                </a:gsLst>
                <a:lin ang="12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5262880" y="5354033"/>
            <a:ext cx="1666240" cy="351155"/>
          </a:xfrm>
          <a:prstGeom prst="rect">
            <a:avLst/>
          </a:prstGeom>
          <a:noFill/>
        </p:spPr>
        <p:txBody>
          <a:bodyPr wrap="none" lIns="121784" tIns="60892" rIns="121784" bIns="60892" rtlCol="0">
            <a:spAutoFit/>
          </a:bodyPr>
          <a:lstStyle/>
          <a:p>
            <a:pPr algn="ctr"/>
            <a:r>
              <a:rPr lang="en-US" altLang="zh-CN" sz="1500" spc="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2023</a:t>
            </a:r>
            <a:r>
              <a:rPr lang="zh-CN" altLang="en-US" sz="1500" spc="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r>
              <a:rPr lang="en-US" altLang="zh-CN" sz="1500" spc="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r>
              <a:rPr lang="zh-CN" altLang="en-US" sz="1500" spc="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月</a:t>
            </a:r>
            <a:endParaRPr lang="zh-CN" altLang="en-US" sz="1500" spc="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220"/>
            <a:ext cx="8167370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政策背景</a:t>
            </a:r>
            <a:endParaRPr b="1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8820" y="1170305"/>
            <a:ext cx="50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广东省能源发展 “十四五” 规划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7388" y="1675765"/>
            <a:ext cx="5142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规划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明确提出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“推进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能源大数据平台建设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，强化统计监测，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健全能源信息上报与采集制度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推行信息化、 智能化统计方法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建设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能源信息化平台及公共信息发布平台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73485" y="1675765"/>
            <a:ext cx="514223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方案提出要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建立碳排放统计监测体系，集成</a:t>
            </a:r>
            <a:r>
              <a:rPr 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能源、工业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、交通、建筑等重点领域碳排放和林业碳汇数据；全面提升</a:t>
            </a:r>
            <a:r>
              <a:rPr 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节能降碳管理能力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；加强</a:t>
            </a:r>
            <a:r>
              <a:rPr 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双碳目标任务完成情况的监测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、评价和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考核”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7388" y="4388485"/>
            <a:ext cx="5142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规划明确提出“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坚持和完善</a:t>
            </a:r>
            <a:r>
              <a:rPr 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能源消费总量和强</a:t>
            </a:r>
            <a:endParaRPr lang="zh-CN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度“双控”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制度，推动重点用能领域能效提升，</a:t>
            </a:r>
            <a:r>
              <a:rPr 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加强能源需求侧管理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，通过市场化手段推动实施需求侧响应；培育“互联网+”新业态，</a:t>
            </a:r>
            <a:r>
              <a:rPr 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打造数字经济新高地</a:t>
            </a:r>
            <a:r>
              <a:rPr 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273485" y="4388485"/>
            <a:ext cx="514223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规划明确提出“将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能源消费与经济增长挂钩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，控制能源消费总量和强度；推动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能源与信息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、交通、建筑等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基础设施的融合共建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；推动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工业节能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，加强建筑节能，加强交通节能；加强能源装备设施的监测、运维、调度，开展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数字化智慧运营。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4600" y="1170305"/>
            <a:ext cx="50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广东省碳达峰实施方案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8820" y="3860800"/>
            <a:ext cx="50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汕尾市</a:t>
            </a:r>
            <a:r>
              <a:rPr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第十四个五年规划</a:t>
            </a:r>
            <a:endParaRPr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4600" y="3860800"/>
            <a:ext cx="50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汕尾市能源发展“十四五”规划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220"/>
            <a:ext cx="8167370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项目概述</a:t>
            </a:r>
            <a:endParaRPr b="1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667385" y="1044575"/>
            <a:ext cx="10792460" cy="18846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为全力打造全省重要的先进能源基地，显著提高能源转型升级成效，不断增强能源产业核心竞争力，加快形成能源开放合作新格局。建议构建汕尾市全市域的智慧能源大数据平台，围绕能源供给侧和用能侧建设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具有汕尾区域特色的智慧能源指挥调度中心</a:t>
            </a:r>
            <a:r>
              <a:rPr 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全面落实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一个基础平台、三级数据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</a:t>
            </a:r>
            <a:r>
              <a:rPr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、四项衍生服务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的建设工作，</a:t>
            </a:r>
            <a:r>
              <a:rPr 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提升汕尾市现代能源体系建设的规划能力、管控能力、服务能力，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</a:t>
            </a:r>
            <a:r>
              <a:rPr lang="en-US" alt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低碳、低价、低耗</a:t>
            </a:r>
            <a:r>
              <a:rPr lang="en-US" alt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的能源体系，促进城市发展</a:t>
            </a:r>
            <a:r>
              <a:rPr 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67385" y="3429000"/>
            <a:ext cx="5369560" cy="326517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noAutofit/>
          </a:bodyPr>
          <a:p>
            <a:pPr marL="285750" indent="-28575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建设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能源大数据接入平台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，实现能源供应及消费的相关数据接入，包括水、电、气、热、油等；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建设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智慧能源公共服务平台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，实现各级能耗、能效的统计分析，推动能源利用的精细化管理；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建设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城市碳排监测及预警平台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，结合创新碳排核算方法进行全市碳排监测、预测和预警管理；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建设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绿电交易聚合平台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，打造第三方撮合平台；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建设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虚拟电厂管理平台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，实现调节资源聚合管理；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建设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节能投资服务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平台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，促进企业节能投资；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196965" y="3429635"/>
            <a:ext cx="5369560" cy="326453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noAutofit/>
          </a:bodyPr>
          <a:p>
            <a:pPr marL="285750" indent="-28575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构建能源大数据平台底座，打造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城市</a:t>
            </a:r>
            <a:r>
              <a:rPr 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园区</a:t>
            </a:r>
            <a:r>
              <a:rPr 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企业（场站）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”三位一体的能碳管理服务体系；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构建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基于电力潮流的碳排放统计核算体系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，依托汕尾海风优势打造粤东区域低碳投资洼地；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构建基于电力曲线的绿电交易聚合平台，通过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“电力拼多多”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模式促进新能源消纳和普惠；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构建基于准线的需求响应管理平台，充分</a:t>
            </a:r>
            <a:r>
              <a:rPr lang="zh-CN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管理社会灵活调节资源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，促进新型电力系统示范区建设；</a:t>
            </a:r>
            <a:endParaRPr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构建基于能效在线监测的节能投资服务平台，</a:t>
            </a:r>
            <a:r>
              <a:rPr lang="zh-CN" altLang="en-US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挖掘更多能效洼地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，让能源利用更高效；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7385" y="2875915"/>
            <a:ext cx="53701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建设内容</a:t>
            </a:r>
            <a:endParaRPr lang="zh-CN" altLang="en-US" sz="24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96330" y="2875915"/>
            <a:ext cx="53701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建设目标</a:t>
            </a:r>
            <a:endParaRPr lang="zh-CN" altLang="en-US" sz="24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7b0a2020202022776f7264617274223a20227b5c2269645c223a32353030343235382c5c227469645c223a31333439357d220a7d0a"/>
          <p:cNvSpPr/>
          <p:nvPr/>
        </p:nvSpPr>
        <p:spPr>
          <a:xfrm>
            <a:off x="967105" y="2921635"/>
            <a:ext cx="10257790" cy="1014730"/>
          </a:xfrm>
          <a:prstGeom prst="rect">
            <a:avLst/>
          </a:prstGeom>
        </p:spPr>
        <p:txBody>
          <a:bodyPr wrap="square">
            <a:spAutoFit/>
            <a:scene3d>
              <a:camera prst="obliqueBottomLeft"/>
              <a:lightRig rig="flat" dir="t"/>
            </a:scene3d>
          </a:bodyPr>
          <a:lstStyle/>
          <a:p>
            <a:pPr lvl="0" algn="ctr">
              <a:buClrTx/>
              <a:buSzTx/>
              <a:buFontTx/>
            </a:pPr>
            <a:r>
              <a:rPr lang="zh-CN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平台技术方案</a:t>
            </a:r>
            <a:endParaRPr lang="zh-CN" altLang="en-US" sz="6000" b="1" dirty="0" smtClean="0">
              <a:ln w="50800" cmpd="sng"/>
              <a:gradFill>
                <a:gsLst>
                  <a:gs pos="22000">
                    <a:srgbClr val="FFF1C5"/>
                  </a:gs>
                  <a:gs pos="73000">
                    <a:srgbClr val="65B6E5"/>
                  </a:gs>
                </a:gsLst>
                <a:lin ang="5400000" scaled="0"/>
              </a:gradFill>
              <a:effectLst>
                <a:reflection blurRad="76200" stA="30000" endA="900" endPos="76000" dist="762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538"/>
            <a:ext cx="938466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平台架构：</a:t>
            </a:r>
            <a:r>
              <a:rPr b="1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一个平台、三级应用、四项增值</a:t>
            </a:r>
            <a:endParaRPr b="1" dirty="0">
              <a:solidFill>
                <a:schemeClr val="bg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5" name="TextBox 155"/>
          <p:cNvSpPr txBox="1"/>
          <p:nvPr>
            <p:custDataLst>
              <p:tags r:id="rId2"/>
            </p:custDataLst>
          </p:nvPr>
        </p:nvSpPr>
        <p:spPr>
          <a:xfrm>
            <a:off x="601345" y="1604010"/>
            <a:ext cx="7345680" cy="29241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lIns="68580" tIns="34290" rIns="68580" bIns="34290" rtlCol="0" anchor="ctr" anchorCtr="0">
            <a:noAutofit/>
          </a:bodyPr>
          <a:p>
            <a:pPr algn="ctr"/>
            <a:endParaRPr lang="zh-CN" altLang="en-US" sz="1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0" name="TextBox 155"/>
          <p:cNvSpPr/>
          <p:nvPr>
            <p:custDataLst>
              <p:tags r:id="rId3"/>
            </p:custDataLst>
          </p:nvPr>
        </p:nvSpPr>
        <p:spPr>
          <a:xfrm>
            <a:off x="743585" y="3109595"/>
            <a:ext cx="7037705" cy="25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业务中台</a:t>
            </a:r>
            <a:r>
              <a:rPr 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：覆盖能耗、碳排、节能、电服务、碳服务等多个场景化业务</a:t>
            </a:r>
            <a:endParaRPr 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2" name="圆角矩形 61"/>
          <p:cNvSpPr/>
          <p:nvPr>
            <p:custDataLst>
              <p:tags r:id="rId4"/>
            </p:custDataLst>
          </p:nvPr>
        </p:nvSpPr>
        <p:spPr>
          <a:xfrm>
            <a:off x="870585" y="1800860"/>
            <a:ext cx="1043305" cy="288000"/>
          </a:xfrm>
          <a:prstGeom prst="roundRect">
            <a:avLst>
              <a:gd name="adj" fmla="val 13714"/>
            </a:avLst>
          </a:prstGeom>
          <a:noFill/>
          <a:ln w="3175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城市监管</a:t>
            </a:r>
            <a:endParaRPr kumimoji="0" lang="zh-CN" altLang="en-US" sz="12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圆角矩形 62"/>
          <p:cNvSpPr/>
          <p:nvPr>
            <p:custDataLst>
              <p:tags r:id="rId5"/>
            </p:custDataLst>
          </p:nvPr>
        </p:nvSpPr>
        <p:spPr>
          <a:xfrm>
            <a:off x="803910" y="3525520"/>
            <a:ext cx="104400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能耗监测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圆角矩形 63"/>
          <p:cNvSpPr/>
          <p:nvPr>
            <p:custDataLst>
              <p:tags r:id="rId6"/>
            </p:custDataLst>
          </p:nvPr>
        </p:nvSpPr>
        <p:spPr>
          <a:xfrm>
            <a:off x="3172520" y="352552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负荷分析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圆角矩形 64"/>
          <p:cNvSpPr/>
          <p:nvPr>
            <p:custDataLst>
              <p:tags r:id="rId7"/>
            </p:custDataLst>
          </p:nvPr>
        </p:nvSpPr>
        <p:spPr>
          <a:xfrm>
            <a:off x="4356795" y="352552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负荷预测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圆角矩形 65"/>
          <p:cNvSpPr/>
          <p:nvPr>
            <p:custDataLst>
              <p:tags r:id="rId8"/>
            </p:custDataLst>
          </p:nvPr>
        </p:nvSpPr>
        <p:spPr>
          <a:xfrm>
            <a:off x="1988245" y="352552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能耗强度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圆角矩形 88"/>
          <p:cNvSpPr/>
          <p:nvPr>
            <p:custDataLst>
              <p:tags r:id="rId9"/>
            </p:custDataLst>
          </p:nvPr>
        </p:nvSpPr>
        <p:spPr>
          <a:xfrm>
            <a:off x="1625600" y="5577205"/>
            <a:ext cx="6285230" cy="252095"/>
          </a:xfrm>
          <a:prstGeom prst="roundRect">
            <a:avLst>
              <a:gd name="adj" fmla="val 13714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/>
            <a:r>
              <a:rPr 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物联网平台（高可靠、强适配、高并发）</a:t>
            </a:r>
            <a:endParaRPr 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</p:txBody>
      </p:sp>
      <p:sp>
        <p:nvSpPr>
          <p:cNvPr id="90" name="圆角矩形 89"/>
          <p:cNvSpPr/>
          <p:nvPr>
            <p:custDataLst>
              <p:tags r:id="rId10"/>
            </p:custDataLst>
          </p:nvPr>
        </p:nvSpPr>
        <p:spPr>
          <a:xfrm>
            <a:off x="1647190" y="4638040"/>
            <a:ext cx="6318250" cy="252095"/>
          </a:xfrm>
          <a:prstGeom prst="roundRect">
            <a:avLst>
              <a:gd name="adj" fmla="val 1371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/>
            <a:r>
              <a:rPr 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统一能碳数据接入管理平台</a:t>
            </a:r>
            <a:endParaRPr 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784350" y="5973445"/>
            <a:ext cx="1515700" cy="361270"/>
            <a:chOff x="2677" y="9256"/>
            <a:chExt cx="2387" cy="569"/>
          </a:xfrm>
          <a:solidFill>
            <a:schemeClr val="bg1"/>
          </a:solidFill>
        </p:grpSpPr>
        <p:pic>
          <p:nvPicPr>
            <p:cNvPr id="92" name="图片 91" descr="343435383139343b333634303032343bb7e7b3b5"/>
            <p:cNvPicPr/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77" y="9258"/>
              <a:ext cx="567" cy="483"/>
            </a:xfrm>
            <a:prstGeom prst="rect">
              <a:avLst/>
            </a:prstGeom>
          </p:spPr>
        </p:pic>
        <p:pic>
          <p:nvPicPr>
            <p:cNvPr id="93" name="图片 92" descr="343435383130303b343532313033323bb7a2b5e7bbfa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97" y="9258"/>
              <a:ext cx="567" cy="567"/>
            </a:xfrm>
            <a:prstGeom prst="rect">
              <a:avLst/>
            </a:prstGeom>
          </p:spPr>
        </p:pic>
        <p:pic>
          <p:nvPicPr>
            <p:cNvPr id="94" name="图片 93" descr="32313533393330363b32313533383934383bccabd1f4c4dcb0e5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62" y="9256"/>
              <a:ext cx="567" cy="567"/>
            </a:xfrm>
            <a:prstGeom prst="rect">
              <a:avLst/>
            </a:prstGeom>
          </p:spPr>
        </p:pic>
      </p:grpSp>
      <p:sp>
        <p:nvSpPr>
          <p:cNvPr id="95" name="TextBox 155"/>
          <p:cNvSpPr txBox="1"/>
          <p:nvPr>
            <p:custDataLst>
              <p:tags r:id="rId20"/>
            </p:custDataLst>
          </p:nvPr>
        </p:nvSpPr>
        <p:spPr>
          <a:xfrm>
            <a:off x="2244090" y="6372861"/>
            <a:ext cx="880745" cy="2527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68580" tIns="34290" rIns="68580" bIns="34290" rtlCol="0" anchor="ctr" anchorCtr="0">
            <a:spAutoFit/>
          </a:bodyPr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能源供应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6" name="TextBox 155"/>
          <p:cNvSpPr txBox="1"/>
          <p:nvPr>
            <p:custDataLst>
              <p:tags r:id="rId21"/>
            </p:custDataLst>
          </p:nvPr>
        </p:nvSpPr>
        <p:spPr>
          <a:xfrm>
            <a:off x="4078605" y="6395086"/>
            <a:ext cx="880745" cy="2527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68580" tIns="34290" rIns="68580" bIns="34290" rtlCol="0" anchor="ctr" anchorCtr="0">
            <a:spAutoFit/>
          </a:bodyPr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传输网络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023985" y="5964556"/>
            <a:ext cx="735311" cy="370159"/>
            <a:chOff x="7172" y="9244"/>
            <a:chExt cx="1158" cy="583"/>
          </a:xfrm>
          <a:solidFill>
            <a:schemeClr val="bg1"/>
          </a:solidFill>
        </p:grpSpPr>
        <p:pic>
          <p:nvPicPr>
            <p:cNvPr id="98" name="图片 97" descr="32313534323638353b32313534323732313bb5e7cfdfcbfe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172" y="9244"/>
              <a:ext cx="567" cy="567"/>
            </a:xfrm>
            <a:prstGeom prst="rect">
              <a:avLst/>
            </a:prstGeom>
          </p:spPr>
        </p:pic>
        <p:pic>
          <p:nvPicPr>
            <p:cNvPr id="99" name="图片 98" descr="343435383133333b333635373035333bb5e7b3d8"/>
            <p:cNvPicPr/>
            <p:nvPr>
              <p:custDataLst>
                <p:tags r:id="rId25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000" y="9287"/>
              <a:ext cx="330" cy="540"/>
            </a:xfrm>
            <a:prstGeom prst="rect">
              <a:avLst/>
            </a:prstGeom>
          </p:spPr>
        </p:pic>
      </p:grpSp>
      <p:grpSp>
        <p:nvGrpSpPr>
          <p:cNvPr id="100" name="组合 99"/>
          <p:cNvGrpSpPr/>
          <p:nvPr/>
        </p:nvGrpSpPr>
        <p:grpSpPr>
          <a:xfrm>
            <a:off x="5542915" y="5938520"/>
            <a:ext cx="2233930" cy="396240"/>
            <a:chOff x="10507" y="9201"/>
            <a:chExt cx="3518" cy="624"/>
          </a:xfrm>
          <a:solidFill>
            <a:schemeClr val="bg1"/>
          </a:solidFill>
        </p:grpSpPr>
        <p:pic>
          <p:nvPicPr>
            <p:cNvPr id="101" name="图片 100" descr="303b32303238393431383bb3e4b5e7d7ae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2094" y="9216"/>
              <a:ext cx="567" cy="567"/>
            </a:xfrm>
            <a:prstGeom prst="rect">
              <a:avLst/>
            </a:prstGeom>
          </p:spPr>
        </p:pic>
        <p:pic>
          <p:nvPicPr>
            <p:cNvPr id="102" name="图片 101" descr="32303230323036333b32303231303837383bbfd5b5f7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368" y="9258"/>
              <a:ext cx="567" cy="567"/>
            </a:xfrm>
            <a:prstGeom prst="rect">
              <a:avLst/>
            </a:prstGeom>
          </p:spPr>
        </p:pic>
        <p:pic>
          <p:nvPicPr>
            <p:cNvPr id="103" name="图片 102" descr="343435333333393b333633363036343bb5c6c5dd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507" y="9201"/>
              <a:ext cx="661" cy="567"/>
            </a:xfrm>
            <a:prstGeom prst="rect">
              <a:avLst/>
            </a:prstGeom>
          </p:spPr>
        </p:pic>
        <p:pic>
          <p:nvPicPr>
            <p:cNvPr id="104" name="图片 103" descr="32313533383538323b32313533383534363bbbfad0b5b1db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3458" y="9216"/>
              <a:ext cx="567" cy="567"/>
            </a:xfrm>
            <a:prstGeom prst="rect">
              <a:avLst/>
            </a:prstGeom>
          </p:spPr>
        </p:pic>
      </p:grpSp>
      <p:sp>
        <p:nvSpPr>
          <p:cNvPr id="105" name="TextBox 155"/>
          <p:cNvSpPr txBox="1"/>
          <p:nvPr>
            <p:custDataLst>
              <p:tags r:id="rId40"/>
            </p:custDataLst>
          </p:nvPr>
        </p:nvSpPr>
        <p:spPr>
          <a:xfrm>
            <a:off x="6421120" y="6372861"/>
            <a:ext cx="880745" cy="2527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68580" tIns="34290" rIns="68580" bIns="34290" rtlCol="0" anchor="ctr" anchorCtr="0">
            <a:spAutoFit/>
          </a:bodyPr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能源消费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06" name="直接连接符 105"/>
          <p:cNvCxnSpPr>
            <a:endCxn id="107" idx="0"/>
          </p:cNvCxnSpPr>
          <p:nvPr>
            <p:custDataLst>
              <p:tags r:id="rId41"/>
            </p:custDataLst>
          </p:nvPr>
        </p:nvCxnSpPr>
        <p:spPr>
          <a:xfrm>
            <a:off x="1041400" y="4528820"/>
            <a:ext cx="0" cy="1490345"/>
          </a:xfrm>
          <a:prstGeom prst="line">
            <a:avLst/>
          </a:prstGeom>
          <a:noFill/>
          <a:ln w="3175" cap="flat">
            <a:solidFill>
              <a:schemeClr val="accent1"/>
            </a:solidFill>
            <a:prstDash val="sysDot"/>
            <a:miter lim="800000"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07" name="TextBox 155"/>
          <p:cNvSpPr txBox="1"/>
          <p:nvPr>
            <p:custDataLst>
              <p:tags r:id="rId42"/>
            </p:custDataLst>
          </p:nvPr>
        </p:nvSpPr>
        <p:spPr>
          <a:xfrm>
            <a:off x="600710" y="6019166"/>
            <a:ext cx="880745" cy="3759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lIns="68580" tIns="34290" rIns="68580" bIns="34290" rtlCol="0" anchor="ctr" anchorCtr="0">
            <a:spAutoFit/>
          </a:bodyPr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采集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|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控制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边端设备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8" name="TextBox 155"/>
          <p:cNvSpPr txBox="1"/>
          <p:nvPr>
            <p:custDataLst>
              <p:tags r:id="rId43"/>
            </p:custDataLst>
          </p:nvPr>
        </p:nvSpPr>
        <p:spPr>
          <a:xfrm>
            <a:off x="600710" y="5066032"/>
            <a:ext cx="880745" cy="3759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lIns="68580" tIns="34290" rIns="68580" bIns="34290" rtlCol="0" anchor="ctr" anchorCtr="0">
            <a:spAutoFit/>
          </a:bodyPr>
          <a:p>
            <a:pPr algn="ctr"/>
            <a:r>
              <a:rPr lang="zh-CN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计量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|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融合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分析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|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挖掘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9" name="对角圆角矩形 108"/>
          <p:cNvSpPr/>
          <p:nvPr>
            <p:custDataLst>
              <p:tags r:id="rId44"/>
            </p:custDataLst>
          </p:nvPr>
        </p:nvSpPr>
        <p:spPr>
          <a:xfrm>
            <a:off x="1697470" y="4976495"/>
            <a:ext cx="648000" cy="468000"/>
          </a:xfrm>
          <a:prstGeom prst="round2Diag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异构数据</a:t>
            </a:r>
            <a:endParaRPr kumimoji="0" lang="zh-CN" altLang="en-US" sz="1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存储</a:t>
            </a:r>
            <a:endParaRPr kumimoji="0" lang="zh-CN" altLang="en-US" sz="1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" name="对角圆角矩形 109"/>
          <p:cNvSpPr/>
          <p:nvPr>
            <p:custDataLst>
              <p:tags r:id="rId45"/>
            </p:custDataLst>
          </p:nvPr>
        </p:nvSpPr>
        <p:spPr>
          <a:xfrm>
            <a:off x="2785135" y="4976495"/>
            <a:ext cx="648000" cy="468000"/>
          </a:xfrm>
          <a:prstGeom prst="round2Diag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数据图谱</a:t>
            </a:r>
            <a:endParaRPr lang="zh-CN" altLang="en-US" sz="1000" b="1"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分析</a:t>
            </a:r>
            <a:endParaRPr kumimoji="0" lang="zh-CN" altLang="en-US" sz="1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对角圆角矩形 110"/>
          <p:cNvSpPr/>
          <p:nvPr>
            <p:custDataLst>
              <p:tags r:id="rId46"/>
            </p:custDataLst>
          </p:nvPr>
        </p:nvSpPr>
        <p:spPr>
          <a:xfrm>
            <a:off x="4959375" y="4976495"/>
            <a:ext cx="648000" cy="468000"/>
          </a:xfrm>
          <a:prstGeom prst="round2Diag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数据溯源管理</a:t>
            </a:r>
            <a:endParaRPr kumimoji="0" lang="zh-CN" altLang="en-US" sz="1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对角圆角矩形 111"/>
          <p:cNvSpPr/>
          <p:nvPr>
            <p:custDataLst>
              <p:tags r:id="rId47"/>
            </p:custDataLst>
          </p:nvPr>
        </p:nvSpPr>
        <p:spPr>
          <a:xfrm>
            <a:off x="3872255" y="4976495"/>
            <a:ext cx="648000" cy="468000"/>
          </a:xfrm>
          <a:prstGeom prst="round2Diag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业务知识</a:t>
            </a:r>
            <a:endParaRPr lang="zh-CN" altLang="en-US" sz="1000" b="1"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推理</a:t>
            </a:r>
            <a:endParaRPr kumimoji="0" lang="zh-CN" altLang="en-US" sz="1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对角圆角矩形 113"/>
          <p:cNvSpPr/>
          <p:nvPr>
            <p:custDataLst>
              <p:tags r:id="rId48"/>
            </p:custDataLst>
          </p:nvPr>
        </p:nvSpPr>
        <p:spPr>
          <a:xfrm>
            <a:off x="6046495" y="4976495"/>
            <a:ext cx="648000" cy="468000"/>
          </a:xfrm>
          <a:prstGeom prst="round2Diag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数据共享</a:t>
            </a:r>
            <a:endParaRPr lang="zh-CN" altLang="en-US" sz="1000" b="1"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服务</a:t>
            </a:r>
            <a:endParaRPr kumimoji="0" lang="zh-CN" altLang="en-US" sz="1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对角圆角矩形 114"/>
          <p:cNvSpPr/>
          <p:nvPr>
            <p:custDataLst>
              <p:tags r:id="rId49"/>
            </p:custDataLst>
          </p:nvPr>
        </p:nvSpPr>
        <p:spPr>
          <a:xfrm>
            <a:off x="7133615" y="4976495"/>
            <a:ext cx="648000" cy="468000"/>
          </a:xfrm>
          <a:prstGeom prst="round2Diag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数据质量</a:t>
            </a:r>
            <a:endParaRPr lang="zh-CN" altLang="en-US" sz="1000" b="1"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管理</a:t>
            </a:r>
            <a:endParaRPr kumimoji="0" lang="zh-CN" altLang="en-US" sz="1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6" name="图片 115" descr="343435383233343b333633353539323bc7e2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594100" y="6019165"/>
            <a:ext cx="249375" cy="252000"/>
          </a:xfrm>
          <a:prstGeom prst="rect">
            <a:avLst/>
          </a:prstGeom>
        </p:spPr>
      </p:pic>
      <p:pic>
        <p:nvPicPr>
          <p:cNvPr id="120" name="图片 119" descr="32313535333739343b32313535333738363bb9dcb5c0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959985" y="5893435"/>
            <a:ext cx="504000" cy="504000"/>
          </a:xfrm>
          <a:prstGeom prst="rect">
            <a:avLst/>
          </a:prstGeom>
        </p:spPr>
      </p:pic>
      <p:sp>
        <p:nvSpPr>
          <p:cNvPr id="121" name="圆角矩形 120"/>
          <p:cNvSpPr/>
          <p:nvPr>
            <p:custDataLst>
              <p:tags r:id="rId56"/>
            </p:custDataLst>
          </p:nvPr>
        </p:nvSpPr>
        <p:spPr>
          <a:xfrm>
            <a:off x="870585" y="2228850"/>
            <a:ext cx="1043305" cy="288000"/>
          </a:xfrm>
          <a:prstGeom prst="roundRect">
            <a:avLst>
              <a:gd name="adj" fmla="val 13714"/>
            </a:avLst>
          </a:prstGeom>
          <a:noFill/>
          <a:ln w="3175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园区管理</a:t>
            </a:r>
            <a:endParaRPr kumimoji="0" lang="zh-CN" altLang="en-US" sz="12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圆角矩形 121"/>
          <p:cNvSpPr/>
          <p:nvPr>
            <p:custDataLst>
              <p:tags r:id="rId57"/>
            </p:custDataLst>
          </p:nvPr>
        </p:nvSpPr>
        <p:spPr>
          <a:xfrm>
            <a:off x="870585" y="2656840"/>
            <a:ext cx="1043305" cy="288000"/>
          </a:xfrm>
          <a:prstGeom prst="roundRect">
            <a:avLst>
              <a:gd name="adj" fmla="val 13714"/>
            </a:avLst>
          </a:prstGeom>
          <a:noFill/>
          <a:ln w="3175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企业服务</a:t>
            </a:r>
            <a:endParaRPr kumimoji="0" lang="zh-CN" altLang="en-US" sz="12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圆角矩形 122"/>
          <p:cNvSpPr/>
          <p:nvPr>
            <p:custDataLst>
              <p:tags r:id="rId58"/>
            </p:custDataLst>
          </p:nvPr>
        </p:nvSpPr>
        <p:spPr>
          <a:xfrm>
            <a:off x="2054860" y="180086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能碳一张图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圆角矩形 123"/>
          <p:cNvSpPr/>
          <p:nvPr>
            <p:custDataLst>
              <p:tags r:id="rId59"/>
            </p:custDataLst>
          </p:nvPr>
        </p:nvSpPr>
        <p:spPr>
          <a:xfrm>
            <a:off x="2054860" y="222885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能碳一张图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5" name="图片 124" descr="303b32313536303034383bb5e7b6afc6fbb3b5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994525" y="5964555"/>
            <a:ext cx="360000" cy="360000"/>
          </a:xfrm>
          <a:prstGeom prst="rect">
            <a:avLst/>
          </a:prstGeom>
        </p:spPr>
      </p:pic>
      <p:sp>
        <p:nvSpPr>
          <p:cNvPr id="131" name="圆角矩形 130"/>
          <p:cNvSpPr/>
          <p:nvPr>
            <p:custDataLst>
              <p:tags r:id="rId63"/>
            </p:custDataLst>
          </p:nvPr>
        </p:nvSpPr>
        <p:spPr>
          <a:xfrm>
            <a:off x="5541070" y="352552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节能评估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圆角矩形 131"/>
          <p:cNvSpPr/>
          <p:nvPr>
            <p:custDataLst>
              <p:tags r:id="rId64"/>
            </p:custDataLst>
          </p:nvPr>
        </p:nvSpPr>
        <p:spPr>
          <a:xfrm>
            <a:off x="6725345" y="352552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节能管理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" name="圆角矩形 132"/>
          <p:cNvSpPr/>
          <p:nvPr>
            <p:custDataLst>
              <p:tags r:id="rId65"/>
            </p:custDataLst>
          </p:nvPr>
        </p:nvSpPr>
        <p:spPr>
          <a:xfrm>
            <a:off x="803910" y="4015740"/>
            <a:ext cx="104400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供应安全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圆角矩形 133"/>
          <p:cNvSpPr/>
          <p:nvPr>
            <p:custDataLst>
              <p:tags r:id="rId66"/>
            </p:custDataLst>
          </p:nvPr>
        </p:nvSpPr>
        <p:spPr>
          <a:xfrm>
            <a:off x="3172520" y="401574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减碳评估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圆角矩形 134"/>
          <p:cNvSpPr/>
          <p:nvPr>
            <p:custDataLst>
              <p:tags r:id="rId67"/>
            </p:custDataLst>
          </p:nvPr>
        </p:nvSpPr>
        <p:spPr>
          <a:xfrm>
            <a:off x="4356795" y="401574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碳排预测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圆角矩形 135"/>
          <p:cNvSpPr/>
          <p:nvPr>
            <p:custDataLst>
              <p:tags r:id="rId68"/>
            </p:custDataLst>
          </p:nvPr>
        </p:nvSpPr>
        <p:spPr>
          <a:xfrm>
            <a:off x="1988245" y="401574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碳排强度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7" name="圆角矩形 136"/>
          <p:cNvSpPr/>
          <p:nvPr>
            <p:custDataLst>
              <p:tags r:id="rId69"/>
            </p:custDataLst>
          </p:nvPr>
        </p:nvSpPr>
        <p:spPr>
          <a:xfrm>
            <a:off x="5541070" y="401574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碳核查管理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圆角矩形 137"/>
          <p:cNvSpPr/>
          <p:nvPr>
            <p:custDataLst>
              <p:tags r:id="rId70"/>
            </p:custDataLst>
          </p:nvPr>
        </p:nvSpPr>
        <p:spPr>
          <a:xfrm>
            <a:off x="6725345" y="4015740"/>
            <a:ext cx="1043940" cy="360000"/>
          </a:xfrm>
          <a:prstGeom prst="roundRect">
            <a:avLst/>
          </a:prstGeom>
          <a:solidFill>
            <a:srgbClr val="FFFFFF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碳认证管理</a:t>
            </a:r>
            <a:endParaRPr kumimoji="0" lang="zh-CN" altLang="en-US" sz="1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2670810" y="1169035"/>
            <a:ext cx="31826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智慧能源指挥调度中心</a:t>
            </a:r>
            <a:endParaRPr lang="zh-CN" altLang="en-US" sz="2000" b="1">
              <a:ln>
                <a:noFill/>
              </a:ln>
              <a:solidFill>
                <a:schemeClr val="accent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圆角矩形 139"/>
          <p:cNvSpPr/>
          <p:nvPr>
            <p:custDataLst>
              <p:tags r:id="rId71"/>
            </p:custDataLst>
          </p:nvPr>
        </p:nvSpPr>
        <p:spPr>
          <a:xfrm>
            <a:off x="871220" y="1316990"/>
            <a:ext cx="1043305" cy="288290"/>
          </a:xfrm>
          <a:prstGeom prst="roundRect">
            <a:avLst>
              <a:gd name="adj" fmla="val 13714"/>
            </a:avLst>
          </a:prstGeom>
          <a:noFill/>
          <a:ln w="3175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1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三级应用</a:t>
            </a:r>
            <a:endParaRPr kumimoji="0" lang="zh-CN" altLang="en-US" sz="1200" b="1" i="0" u="none" strike="noStrike" cap="none" spc="0" normalizeH="0" baseline="0">
              <a:ln>
                <a:noFill/>
              </a:ln>
              <a:solidFill>
                <a:schemeClr val="accent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圆角矩形 140"/>
          <p:cNvSpPr/>
          <p:nvPr>
            <p:custDataLst>
              <p:tags r:id="rId72"/>
            </p:custDataLst>
          </p:nvPr>
        </p:nvSpPr>
        <p:spPr>
          <a:xfrm>
            <a:off x="2054860" y="265684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能碳一张图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2" name="圆角矩形 141"/>
          <p:cNvSpPr/>
          <p:nvPr>
            <p:custDataLst>
              <p:tags r:id="rId73"/>
            </p:custDataLst>
          </p:nvPr>
        </p:nvSpPr>
        <p:spPr>
          <a:xfrm>
            <a:off x="3507105" y="180086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能源指标监管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圆角矩形 142"/>
          <p:cNvSpPr/>
          <p:nvPr>
            <p:custDataLst>
              <p:tags r:id="rId74"/>
            </p:custDataLst>
          </p:nvPr>
        </p:nvSpPr>
        <p:spPr>
          <a:xfrm>
            <a:off x="3507105" y="222885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产业运营分析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圆角矩形 143"/>
          <p:cNvSpPr/>
          <p:nvPr>
            <p:custDataLst>
              <p:tags r:id="rId75"/>
            </p:custDataLst>
          </p:nvPr>
        </p:nvSpPr>
        <p:spPr>
          <a:xfrm>
            <a:off x="3507105" y="265684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企业能流图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圆角矩形 144"/>
          <p:cNvSpPr/>
          <p:nvPr>
            <p:custDataLst>
              <p:tags r:id="rId76"/>
            </p:custDataLst>
          </p:nvPr>
        </p:nvSpPr>
        <p:spPr>
          <a:xfrm>
            <a:off x="4959350" y="180086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能源经济分析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圆角矩形 145"/>
          <p:cNvSpPr/>
          <p:nvPr>
            <p:custDataLst>
              <p:tags r:id="rId77"/>
            </p:custDataLst>
          </p:nvPr>
        </p:nvSpPr>
        <p:spPr>
          <a:xfrm>
            <a:off x="4959350" y="222885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企业节能监管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圆角矩形 146"/>
          <p:cNvSpPr/>
          <p:nvPr>
            <p:custDataLst>
              <p:tags r:id="rId78"/>
            </p:custDataLst>
          </p:nvPr>
        </p:nvSpPr>
        <p:spPr>
          <a:xfrm>
            <a:off x="4959350" y="265684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企业节能管理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8" name="圆角矩形 147"/>
          <p:cNvSpPr/>
          <p:nvPr>
            <p:custDataLst>
              <p:tags r:id="rId79"/>
            </p:custDataLst>
          </p:nvPr>
        </p:nvSpPr>
        <p:spPr>
          <a:xfrm>
            <a:off x="6411595" y="180086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重大项目监管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圆角矩形 148"/>
          <p:cNvSpPr/>
          <p:nvPr>
            <p:custDataLst>
              <p:tags r:id="rId80"/>
            </p:custDataLst>
          </p:nvPr>
        </p:nvSpPr>
        <p:spPr>
          <a:xfrm>
            <a:off x="6411595" y="222885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园区能碳服务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50" name="圆角矩形 149"/>
          <p:cNvSpPr/>
          <p:nvPr>
            <p:custDataLst>
              <p:tags r:id="rId81"/>
            </p:custDataLst>
          </p:nvPr>
        </p:nvSpPr>
        <p:spPr>
          <a:xfrm>
            <a:off x="6411595" y="2656840"/>
            <a:ext cx="1184910" cy="288000"/>
          </a:xfrm>
          <a:prstGeom prst="roundRect">
            <a:avLst>
              <a:gd name="adj" fmla="val 13714"/>
            </a:avLst>
          </a:prstGeom>
          <a:solidFill>
            <a:srgbClr val="00B050"/>
          </a:solidFill>
          <a:ln w="3175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 defTabSz="91440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衍生服务</a:t>
            </a:r>
            <a:endParaRPr lang="zh-CN" altLang="en-US" sz="1200" b="1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TextBox 155"/>
          <p:cNvSpPr txBox="1"/>
          <p:nvPr>
            <p:custDataLst>
              <p:tags r:id="rId82"/>
            </p:custDataLst>
          </p:nvPr>
        </p:nvSpPr>
        <p:spPr>
          <a:xfrm>
            <a:off x="8377555" y="5596890"/>
            <a:ext cx="3227070" cy="9531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lIns="68580" tIns="34290" rIns="68580" bIns="34290" rtlCol="0" anchor="ctr" anchorCtr="0">
            <a:noAutofit/>
          </a:bodyPr>
          <a:p>
            <a:pPr algn="ctr"/>
            <a:endParaRPr lang="zh-CN" altLang="en-US" sz="1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3" name="圆角矩形 152"/>
          <p:cNvSpPr/>
          <p:nvPr>
            <p:custDataLst>
              <p:tags r:id="rId83"/>
            </p:custDataLst>
          </p:nvPr>
        </p:nvSpPr>
        <p:spPr>
          <a:xfrm>
            <a:off x="8377555" y="5334635"/>
            <a:ext cx="3227070" cy="252095"/>
          </a:xfrm>
          <a:prstGeom prst="roundRect">
            <a:avLst>
              <a:gd name="adj" fmla="val 1371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/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节能投资服务平台</a:t>
            </a:r>
            <a:endParaRPr lang="zh-CN" altLang="en-US" sz="16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0" name="TextBox 155"/>
          <p:cNvSpPr txBox="1"/>
          <p:nvPr>
            <p:custDataLst>
              <p:tags r:id="rId84"/>
            </p:custDataLst>
          </p:nvPr>
        </p:nvSpPr>
        <p:spPr>
          <a:xfrm>
            <a:off x="8377555" y="4218940"/>
            <a:ext cx="3227070" cy="9531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lIns="68580" tIns="34290" rIns="68580" bIns="34290" rtlCol="0" anchor="ctr" anchorCtr="0">
            <a:noAutofit/>
          </a:bodyPr>
          <a:p>
            <a:pPr algn="ctr"/>
            <a:endParaRPr lang="zh-CN" altLang="en-US" sz="1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1" name="圆角矩形 160"/>
          <p:cNvSpPr/>
          <p:nvPr>
            <p:custDataLst>
              <p:tags r:id="rId85"/>
            </p:custDataLst>
          </p:nvPr>
        </p:nvSpPr>
        <p:spPr>
          <a:xfrm>
            <a:off x="8377555" y="3956685"/>
            <a:ext cx="3227070" cy="252095"/>
          </a:xfrm>
          <a:prstGeom prst="roundRect">
            <a:avLst>
              <a:gd name="adj" fmla="val 1371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/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虚拟电厂管理平台</a:t>
            </a:r>
            <a:endParaRPr lang="zh-CN" altLang="en-US" sz="16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2" name="TextBox 155"/>
          <p:cNvSpPr txBox="1"/>
          <p:nvPr>
            <p:custDataLst>
              <p:tags r:id="rId86"/>
            </p:custDataLst>
          </p:nvPr>
        </p:nvSpPr>
        <p:spPr>
          <a:xfrm>
            <a:off x="8377555" y="1468120"/>
            <a:ext cx="3227070" cy="9531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lIns="68580" tIns="34290" rIns="68580" bIns="34290" rtlCol="0" anchor="ctr" anchorCtr="0">
            <a:noAutofit/>
          </a:bodyPr>
          <a:p>
            <a:pPr algn="ctr"/>
            <a:endParaRPr lang="zh-CN" altLang="en-US" sz="1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3" name="圆角矩形 162"/>
          <p:cNvSpPr/>
          <p:nvPr>
            <p:custDataLst>
              <p:tags r:id="rId87"/>
            </p:custDataLst>
          </p:nvPr>
        </p:nvSpPr>
        <p:spPr>
          <a:xfrm>
            <a:off x="8377555" y="1205865"/>
            <a:ext cx="3227070" cy="252095"/>
          </a:xfrm>
          <a:prstGeom prst="roundRect">
            <a:avLst>
              <a:gd name="adj" fmla="val 1371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/>
            <a:r>
              <a:rPr lang="zh-CN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城市碳排监测及预警平台</a:t>
            </a:r>
            <a:endParaRPr lang="zh-CN" sz="16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4" name="TextBox 155"/>
          <p:cNvSpPr txBox="1"/>
          <p:nvPr>
            <p:custDataLst>
              <p:tags r:id="rId88"/>
            </p:custDataLst>
          </p:nvPr>
        </p:nvSpPr>
        <p:spPr>
          <a:xfrm>
            <a:off x="8377555" y="2851150"/>
            <a:ext cx="3227070" cy="9531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lIns="68580" tIns="34290" rIns="68580" bIns="34290" rtlCol="0" anchor="ctr" anchorCtr="0">
            <a:noAutofit/>
          </a:bodyPr>
          <a:p>
            <a:pPr algn="ctr"/>
            <a:endParaRPr lang="zh-CN" altLang="en-US" sz="1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5" name="圆角矩形 164"/>
          <p:cNvSpPr/>
          <p:nvPr>
            <p:custDataLst>
              <p:tags r:id="rId89"/>
            </p:custDataLst>
          </p:nvPr>
        </p:nvSpPr>
        <p:spPr>
          <a:xfrm>
            <a:off x="8377555" y="2588895"/>
            <a:ext cx="3227070" cy="252095"/>
          </a:xfrm>
          <a:prstGeom prst="roundRect">
            <a:avLst>
              <a:gd name="adj" fmla="val 1371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/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绿电交易聚合平台</a:t>
            </a:r>
            <a:endParaRPr lang="zh-CN" altLang="en-US" sz="16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413115" y="1525270"/>
            <a:ext cx="3150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基于电力潮流的节点碳排因子在线监测技术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8598535" y="1833880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含碳监测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9328150" y="1833880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碳排统计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10057765" y="1833880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碳排预测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10787380" y="1833880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碳排预警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1" name="文本框 170"/>
          <p:cNvSpPr txBox="1"/>
          <p:nvPr>
            <p:custDataLst>
              <p:tags r:id="rId90"/>
            </p:custDataLst>
          </p:nvPr>
        </p:nvSpPr>
        <p:spPr>
          <a:xfrm>
            <a:off x="8413115" y="2923540"/>
            <a:ext cx="3150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基于电力曲线的绿电交易聚合技术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" name="文本框 171"/>
          <p:cNvSpPr txBox="1"/>
          <p:nvPr>
            <p:custDataLst>
              <p:tags r:id="rId91"/>
            </p:custDataLst>
          </p:nvPr>
        </p:nvSpPr>
        <p:spPr>
          <a:xfrm>
            <a:off x="8598535" y="3232150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曲线分析</a:t>
            </a:r>
            <a:endParaRPr lang="zh-CN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3" name="文本框 172"/>
          <p:cNvSpPr txBox="1"/>
          <p:nvPr>
            <p:custDataLst>
              <p:tags r:id="rId92"/>
            </p:custDataLst>
          </p:nvPr>
        </p:nvSpPr>
        <p:spPr>
          <a:xfrm>
            <a:off x="9328150" y="3232150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出力分析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" name="文本框 173"/>
          <p:cNvSpPr txBox="1"/>
          <p:nvPr>
            <p:custDataLst>
              <p:tags r:id="rId93"/>
            </p:custDataLst>
          </p:nvPr>
        </p:nvSpPr>
        <p:spPr>
          <a:xfrm>
            <a:off x="10057765" y="3232150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自动匹配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5" name="文本框 174"/>
          <p:cNvSpPr txBox="1"/>
          <p:nvPr>
            <p:custDataLst>
              <p:tags r:id="rId94"/>
            </p:custDataLst>
          </p:nvPr>
        </p:nvSpPr>
        <p:spPr>
          <a:xfrm>
            <a:off x="10787380" y="3232150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交易管理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" name="文本框 175"/>
          <p:cNvSpPr txBox="1"/>
          <p:nvPr>
            <p:custDataLst>
              <p:tags r:id="rId95"/>
            </p:custDataLst>
          </p:nvPr>
        </p:nvSpPr>
        <p:spPr>
          <a:xfrm>
            <a:off x="8413115" y="4297045"/>
            <a:ext cx="3150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基于负荷准线的需求响应调节技术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7" name="文本框 176"/>
          <p:cNvSpPr txBox="1"/>
          <p:nvPr>
            <p:custDataLst>
              <p:tags r:id="rId96"/>
            </p:custDataLst>
          </p:nvPr>
        </p:nvSpPr>
        <p:spPr>
          <a:xfrm>
            <a:off x="8598535" y="4605655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设备管理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" name="文本框 177"/>
          <p:cNvSpPr txBox="1"/>
          <p:nvPr>
            <p:custDataLst>
              <p:tags r:id="rId97"/>
            </p:custDataLst>
          </p:nvPr>
        </p:nvSpPr>
        <p:spPr>
          <a:xfrm>
            <a:off x="9328150" y="4605655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负荷管理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" name="文本框 178"/>
          <p:cNvSpPr txBox="1"/>
          <p:nvPr>
            <p:custDataLst>
              <p:tags r:id="rId98"/>
            </p:custDataLst>
          </p:nvPr>
        </p:nvSpPr>
        <p:spPr>
          <a:xfrm>
            <a:off x="10057765" y="4605655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准线管理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0" name="文本框 179"/>
          <p:cNvSpPr txBox="1"/>
          <p:nvPr>
            <p:custDataLst>
              <p:tags r:id="rId99"/>
            </p:custDataLst>
          </p:nvPr>
        </p:nvSpPr>
        <p:spPr>
          <a:xfrm>
            <a:off x="10787380" y="4605655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响应管理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1" name="文本框 180"/>
          <p:cNvSpPr txBox="1"/>
          <p:nvPr>
            <p:custDataLst>
              <p:tags r:id="rId100"/>
            </p:custDataLst>
          </p:nvPr>
        </p:nvSpPr>
        <p:spPr>
          <a:xfrm>
            <a:off x="8413115" y="5664835"/>
            <a:ext cx="3150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基于状态监测的能效在线评估技术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2" name="文本框 181"/>
          <p:cNvSpPr txBox="1"/>
          <p:nvPr>
            <p:custDataLst>
              <p:tags r:id="rId101"/>
            </p:custDataLst>
          </p:nvPr>
        </p:nvSpPr>
        <p:spPr>
          <a:xfrm>
            <a:off x="8598535" y="5973445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状态监测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3" name="文本框 182"/>
          <p:cNvSpPr txBox="1"/>
          <p:nvPr>
            <p:custDataLst>
              <p:tags r:id="rId102"/>
            </p:custDataLst>
          </p:nvPr>
        </p:nvSpPr>
        <p:spPr>
          <a:xfrm>
            <a:off x="9328150" y="5973445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能效评估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" name="文本框 183"/>
          <p:cNvSpPr txBox="1"/>
          <p:nvPr>
            <p:custDataLst>
              <p:tags r:id="rId103"/>
            </p:custDataLst>
          </p:nvPr>
        </p:nvSpPr>
        <p:spPr>
          <a:xfrm>
            <a:off x="10057765" y="5973445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投资管理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5" name="文本框 184"/>
          <p:cNvSpPr txBox="1"/>
          <p:nvPr>
            <p:custDataLst>
              <p:tags r:id="rId104"/>
            </p:custDataLst>
          </p:nvPr>
        </p:nvSpPr>
        <p:spPr>
          <a:xfrm>
            <a:off x="10787380" y="5973445"/>
            <a:ext cx="603250" cy="460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节能评估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220"/>
            <a:ext cx="8167370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三级应用：城市监管</a:t>
            </a:r>
            <a:r>
              <a:rPr lang="en-US" altLang="zh-CN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|</a:t>
            </a:r>
            <a:r>
              <a:rPr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园区运营</a:t>
            </a:r>
            <a:r>
              <a:rPr lang="en-US" altLang="zh-CN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|</a:t>
            </a:r>
            <a:r>
              <a:rPr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企业管理</a:t>
            </a:r>
            <a:endParaRPr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2097243" name="图片 8" descr="电脑萤幕画面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29" b="834"/>
          <a:stretch>
            <a:fillRect/>
          </a:stretch>
        </p:blipFill>
        <p:spPr>
          <a:xfrm>
            <a:off x="4510405" y="1574800"/>
            <a:ext cx="3222625" cy="1811655"/>
          </a:xfrm>
          <a:prstGeom prst="rect">
            <a:avLst/>
          </a:prstGeom>
          <a:ln>
            <a:noFill/>
          </a:ln>
        </p:spPr>
      </p:pic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636270" y="1574800"/>
            <a:ext cx="3240000" cy="1839775"/>
            <a:chOff x="804" y="1656"/>
            <a:chExt cx="6236" cy="3541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804" y="1656"/>
              <a:ext cx="6236" cy="267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42" t="25631" b="48213"/>
            <a:stretch>
              <a:fillRect/>
            </a:stretch>
          </p:blipFill>
          <p:spPr>
            <a:xfrm>
              <a:off x="804" y="3659"/>
              <a:ext cx="2794" cy="153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666" y="3659"/>
              <a:ext cx="3359" cy="1539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8351256" y="1574800"/>
            <a:ext cx="3014609" cy="1800021"/>
            <a:chOff x="13227" y="3035"/>
            <a:chExt cx="4747" cy="2835"/>
          </a:xfrm>
        </p:grpSpPr>
        <p:pic>
          <p:nvPicPr>
            <p:cNvPr id="30" name="图片 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90" t="7493"/>
            <a:stretch>
              <a:fillRect/>
            </a:stretch>
          </p:blipFill>
          <p:spPr>
            <a:xfrm>
              <a:off x="14985" y="3035"/>
              <a:ext cx="1269" cy="2835"/>
            </a:xfrm>
            <a:prstGeom prst="rect">
              <a:avLst/>
            </a:prstGeom>
            <a:ln>
              <a:solidFill>
                <a:schemeClr val="bg1">
                  <a:lumMod val="95000"/>
                  <a:alpha val="0"/>
                </a:schemeClr>
              </a:solidFill>
            </a:ln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" t="9835" r="78720"/>
            <a:stretch>
              <a:fillRect/>
            </a:stretch>
          </p:blipFill>
          <p:spPr>
            <a:xfrm>
              <a:off x="13227" y="3035"/>
              <a:ext cx="1296" cy="2835"/>
            </a:xfrm>
            <a:prstGeom prst="rect">
              <a:avLst/>
            </a:prstGeom>
            <a:ln>
              <a:solidFill>
                <a:schemeClr val="bg1">
                  <a:lumMod val="95000"/>
                  <a:alpha val="0"/>
                </a:schemeClr>
              </a:solidFill>
            </a:ln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49" r="76292"/>
            <a:stretch>
              <a:fillRect/>
            </a:stretch>
          </p:blipFill>
          <p:spPr>
            <a:xfrm>
              <a:off x="16687" y="3035"/>
              <a:ext cx="1287" cy="283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36905" y="3543935"/>
            <a:ext cx="3239135" cy="297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能碳一张图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监测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能源能源供应及消费的状态，结合预测进行预警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能源指标监管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：分区域、行业、企业评估能耗总量、能耗强度、能效达标情况等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能源经济分析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：能耗强度、碳排强度的多维分析，助力城市合理规划；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重大项目监管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：监控能源重大项目推动及建设情况，保障能源安全；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11605" y="1149350"/>
            <a:ext cx="1688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城市指挥中心</a:t>
            </a:r>
            <a:endParaRPr lang="zh-CN" altLang="en-US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04460" y="1149350"/>
            <a:ext cx="1688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园区监管中心</a:t>
            </a:r>
            <a:endParaRPr lang="zh-CN" altLang="en-US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36050" y="1149350"/>
            <a:ext cx="1688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企业管理中心</a:t>
            </a:r>
            <a:endParaRPr lang="zh-CN" altLang="en-US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93895" y="3543935"/>
            <a:ext cx="3239135" cy="297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能碳一张图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：了解园区能源供应及消费的状态，结合预测进行预警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产业运营分析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：分析园区内各个产业的能源消费情况，通过能源消费感知运营变化等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企业节能监</a:t>
            </a:r>
            <a:r>
              <a:rPr lang="zh-CN" altLang="en-US" sz="1600" b="1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管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：结合国家节能政策，发现节能机会，推动节能落地；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园区能碳服务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：结合国家能碳政策，为企业提供能源审计、碳核查等；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0885" y="3543935"/>
            <a:ext cx="3239135" cy="297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能碳一张图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：了解企业能源供应及消费的状态，结合预测进行预警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企业能流图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：通过桑基图对企业能源流向进行管理，及时发现损耗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企业节能管理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：对企业重点用能设备能效进行在线评估，推动主动节能，提高能源利用效率；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能源增值服务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：围绕碳排、节能投资、源荷互动、绿电交易提供服务；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538"/>
            <a:ext cx="1047432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四项增值：碳排管理</a:t>
            </a:r>
            <a:r>
              <a:rPr lang="en-US" altLang="zh-CN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|</a:t>
            </a:r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节能管理</a:t>
            </a:r>
            <a:r>
              <a:rPr lang="en-US" altLang="zh-CN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|</a:t>
            </a:r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虚拟电厂</a:t>
            </a:r>
            <a:r>
              <a:rPr lang="en-US" altLang="zh-CN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|</a:t>
            </a:r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交易辅助</a:t>
            </a:r>
            <a:endParaRPr lang="zh-CN" altLang="en-US" b="1" dirty="0" smtClean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2097263" name="图片 30" descr="32303236333630373b32303236333534383bd4c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63185" y="4754880"/>
            <a:ext cx="1836000" cy="1836000"/>
          </a:xfrm>
          <a:prstGeom prst="rect">
            <a:avLst/>
          </a:prstGeom>
        </p:spPr>
      </p:pic>
      <p:sp>
        <p:nvSpPr>
          <p:cNvPr id="1048899" name="文本框 149"/>
          <p:cNvSpPr txBox="1"/>
          <p:nvPr>
            <p:custDataLst>
              <p:tags r:id="rId4"/>
            </p:custDataLst>
          </p:nvPr>
        </p:nvSpPr>
        <p:spPr>
          <a:xfrm>
            <a:off x="4174490" y="622236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智慧能源指挥调度中心统一数据平台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2097264" name="图片 3" descr="343439383331393b343531383739353bc6f3d2b5b9abcbb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65705" y="2890520"/>
            <a:ext cx="914400" cy="914400"/>
          </a:xfrm>
          <a:prstGeom prst="rect">
            <a:avLst/>
          </a:prstGeom>
        </p:spPr>
      </p:pic>
      <p:sp>
        <p:nvSpPr>
          <p:cNvPr id="1048900" name="文本框 6"/>
          <p:cNvSpPr txBox="1"/>
          <p:nvPr>
            <p:custDataLst>
              <p:tags r:id="rId7"/>
            </p:custDataLst>
          </p:nvPr>
        </p:nvSpPr>
        <p:spPr>
          <a:xfrm>
            <a:off x="2259965" y="39846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C000"/>
                </a:solidFill>
              </a:rPr>
              <a:t>用能企业</a:t>
            </a:r>
            <a:endParaRPr lang="zh-CN" altLang="en-US" b="1">
              <a:solidFill>
                <a:srgbClr val="FFC000"/>
              </a:solidFill>
            </a:endParaRPr>
          </a:p>
        </p:txBody>
      </p:sp>
      <p:sp>
        <p:nvSpPr>
          <p:cNvPr id="1048901" name="矩形 10"/>
          <p:cNvSpPr/>
          <p:nvPr>
            <p:custDataLst>
              <p:tags r:id="rId8"/>
            </p:custDataLst>
          </p:nvPr>
        </p:nvSpPr>
        <p:spPr>
          <a:xfrm>
            <a:off x="4126865" y="2061210"/>
            <a:ext cx="1800000" cy="942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rgbClr val="00B050"/>
                </a:solidFill>
              </a:rPr>
              <a:t>①负荷聚集服务</a:t>
            </a:r>
            <a:endParaRPr lang="zh-CN" altLang="en-US" sz="1600" b="1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/>
              <a:t>调峰</a:t>
            </a:r>
            <a:r>
              <a:rPr lang="en-US" altLang="zh-CN" sz="1400" b="1"/>
              <a:t>|</a:t>
            </a:r>
            <a:r>
              <a:rPr lang="zh-CN" altLang="en-US" sz="1400" b="1"/>
              <a:t>调频</a:t>
            </a:r>
            <a:r>
              <a:rPr lang="en-US" altLang="zh-CN" sz="1400" b="1"/>
              <a:t>|</a:t>
            </a:r>
            <a:r>
              <a:rPr lang="zh-CN" altLang="en-US" sz="1400" b="1"/>
              <a:t>调压</a:t>
            </a:r>
            <a:endParaRPr lang="zh-CN" altLang="en-US" sz="1400" b="1"/>
          </a:p>
        </p:txBody>
      </p:sp>
      <p:sp>
        <p:nvSpPr>
          <p:cNvPr id="1048902" name="矩形 12"/>
          <p:cNvSpPr/>
          <p:nvPr>
            <p:custDataLst>
              <p:tags r:id="rId9"/>
            </p:custDataLst>
          </p:nvPr>
        </p:nvSpPr>
        <p:spPr>
          <a:xfrm>
            <a:off x="4126865" y="3702685"/>
            <a:ext cx="1800000" cy="942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rgbClr val="00B050"/>
                </a:solidFill>
                <a:sym typeface="+mn-ea"/>
              </a:rPr>
              <a:t>③绿电交易服务</a:t>
            </a:r>
            <a:endParaRPr lang="zh-CN" altLang="en-US" sz="1600" b="1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sz="1400" b="1">
                <a:sym typeface="+mn-ea"/>
              </a:rPr>
              <a:t>曲线匹配</a:t>
            </a:r>
            <a:r>
              <a:rPr lang="en-US" altLang="zh-CN" sz="1400" b="1">
                <a:sym typeface="+mn-ea"/>
              </a:rPr>
              <a:t>|</a:t>
            </a:r>
            <a:r>
              <a:rPr lang="zh-CN" sz="1400" b="1">
                <a:sym typeface="+mn-ea"/>
              </a:rPr>
              <a:t>绿电交易</a:t>
            </a:r>
            <a:endParaRPr lang="zh-CN" sz="1400" b="1">
              <a:sym typeface="+mn-ea"/>
            </a:endParaRPr>
          </a:p>
        </p:txBody>
      </p:sp>
      <p:sp>
        <p:nvSpPr>
          <p:cNvPr id="1048903" name="矩形 13"/>
          <p:cNvSpPr/>
          <p:nvPr>
            <p:custDataLst>
              <p:tags r:id="rId10"/>
            </p:custDataLst>
          </p:nvPr>
        </p:nvSpPr>
        <p:spPr>
          <a:xfrm>
            <a:off x="6205220" y="2061210"/>
            <a:ext cx="1800000" cy="942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rgbClr val="00B050"/>
                </a:solidFill>
              </a:rPr>
              <a:t>②节能投资服务</a:t>
            </a:r>
            <a:endParaRPr lang="zh-CN" altLang="en-US" sz="1600" b="1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/>
              <a:t>电机</a:t>
            </a:r>
            <a:r>
              <a:rPr lang="en-US" altLang="zh-CN" sz="1400" b="1"/>
              <a:t>|</a:t>
            </a:r>
            <a:r>
              <a:rPr lang="zh-CN" altLang="en-US" sz="1400" b="1"/>
              <a:t>空调</a:t>
            </a:r>
            <a:r>
              <a:rPr lang="en-US" altLang="zh-CN" sz="1400" b="1"/>
              <a:t>|</a:t>
            </a:r>
            <a:r>
              <a:rPr lang="zh-CN" altLang="en-US" sz="1400" b="1"/>
              <a:t>锅炉</a:t>
            </a:r>
            <a:r>
              <a:rPr lang="en-US" altLang="zh-CN" sz="1400" b="1"/>
              <a:t>|</a:t>
            </a:r>
            <a:r>
              <a:rPr lang="zh-CN" altLang="en-US" sz="1400" b="1"/>
              <a:t>泵</a:t>
            </a:r>
            <a:endParaRPr lang="zh-CN" altLang="en-US" sz="1400" b="1"/>
          </a:p>
        </p:txBody>
      </p:sp>
      <p:sp>
        <p:nvSpPr>
          <p:cNvPr id="1048904" name="矩形 14"/>
          <p:cNvSpPr/>
          <p:nvPr>
            <p:custDataLst>
              <p:tags r:id="rId11"/>
            </p:custDataLst>
          </p:nvPr>
        </p:nvSpPr>
        <p:spPr>
          <a:xfrm>
            <a:off x="6205220" y="3702685"/>
            <a:ext cx="1800000" cy="942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rgbClr val="00B050"/>
                </a:solidFill>
                <a:sym typeface="+mn-ea"/>
              </a:rPr>
              <a:t>④碳排管理服务</a:t>
            </a:r>
            <a:endParaRPr lang="zh-CN" altLang="en-US" sz="1600" b="1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>
                <a:sym typeface="+mn-ea"/>
              </a:rPr>
              <a:t>碳核查</a:t>
            </a:r>
            <a:r>
              <a:rPr lang="en-US" altLang="zh-CN" sz="1400" b="1">
                <a:sym typeface="+mn-ea"/>
              </a:rPr>
              <a:t>|</a:t>
            </a:r>
            <a:r>
              <a:rPr lang="zh-CN" altLang="en-US" sz="1400" b="1">
                <a:sym typeface="+mn-ea"/>
              </a:rPr>
              <a:t>交易</a:t>
            </a:r>
            <a:r>
              <a:rPr lang="en-US" altLang="zh-CN" sz="1400" b="1">
                <a:sym typeface="+mn-ea"/>
              </a:rPr>
              <a:t>|</a:t>
            </a:r>
            <a:r>
              <a:rPr lang="zh-CN" altLang="en-US" sz="1400" b="1">
                <a:sym typeface="+mn-ea"/>
              </a:rPr>
              <a:t>认证</a:t>
            </a:r>
            <a:endParaRPr lang="zh-CN" altLang="en-US" sz="1400" b="1">
              <a:sym typeface="+mn-ea"/>
            </a:endParaRPr>
          </a:p>
        </p:txBody>
      </p:sp>
      <p:sp>
        <p:nvSpPr>
          <p:cNvPr id="1048905" name="上箭头 15"/>
          <p:cNvSpPr/>
          <p:nvPr>
            <p:custDataLst>
              <p:tags r:id="rId12"/>
            </p:custDataLst>
          </p:nvPr>
        </p:nvSpPr>
        <p:spPr>
          <a:xfrm>
            <a:off x="4402455" y="4852670"/>
            <a:ext cx="485775" cy="979170"/>
          </a:xfrm>
          <a:prstGeom prst="up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06" name="上箭头 16"/>
          <p:cNvSpPr/>
          <p:nvPr>
            <p:custDataLst>
              <p:tags r:id="rId13"/>
            </p:custDataLst>
          </p:nvPr>
        </p:nvSpPr>
        <p:spPr>
          <a:xfrm>
            <a:off x="7211695" y="4852670"/>
            <a:ext cx="485775" cy="979170"/>
          </a:xfrm>
          <a:prstGeom prst="up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07" name="文本框 17"/>
          <p:cNvSpPr txBox="1"/>
          <p:nvPr>
            <p:custDataLst>
              <p:tags r:id="rId14"/>
            </p:custDataLst>
          </p:nvPr>
        </p:nvSpPr>
        <p:spPr>
          <a:xfrm>
            <a:off x="4036060" y="5280660"/>
            <a:ext cx="1217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数据支撑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1048908" name="文本框 18"/>
          <p:cNvSpPr txBox="1"/>
          <p:nvPr>
            <p:custDataLst>
              <p:tags r:id="rId15"/>
            </p:custDataLst>
          </p:nvPr>
        </p:nvSpPr>
        <p:spPr>
          <a:xfrm>
            <a:off x="6845935" y="5280660"/>
            <a:ext cx="1217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运营支撑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1048909" name="矩形 26"/>
          <p:cNvSpPr/>
          <p:nvPr>
            <p:custDataLst>
              <p:tags r:id="rId16"/>
            </p:custDataLst>
          </p:nvPr>
        </p:nvSpPr>
        <p:spPr>
          <a:xfrm>
            <a:off x="9248140" y="2344420"/>
            <a:ext cx="1751330" cy="222377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sym typeface="+mn-ea"/>
              </a:rPr>
              <a:t>负荷聚合商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节能服务商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售电服务商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碳资产管理商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b="1">
                <a:solidFill>
                  <a:schemeClr val="bg1"/>
                </a:solidFill>
              </a:rPr>
              <a:t>.....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pic>
        <p:nvPicPr>
          <p:cNvPr id="2097265" name="图片 28" descr="32313534353730343b32313534353638363bbcdbd6b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614670" y="2886710"/>
            <a:ext cx="914400" cy="914400"/>
          </a:xfrm>
          <a:prstGeom prst="rect">
            <a:avLst/>
          </a:prstGeom>
        </p:spPr>
      </p:pic>
      <p:cxnSp>
        <p:nvCxnSpPr>
          <p:cNvPr id="3145757" name="直接箭头连接符 31"/>
          <p:cNvCxnSpPr>
            <a:stCxn id="2097265" idx="1"/>
            <a:endCxn id="2097264" idx="3"/>
          </p:cNvCxnSpPr>
          <p:nvPr>
            <p:custDataLst>
              <p:tags r:id="rId19"/>
            </p:custDataLst>
          </p:nvPr>
        </p:nvCxnSpPr>
        <p:spPr>
          <a:xfrm flipH="1">
            <a:off x="3380105" y="3343910"/>
            <a:ext cx="2234565" cy="3810"/>
          </a:xfrm>
          <a:prstGeom prst="straightConnector1">
            <a:avLst/>
          </a:prstGeom>
          <a:ln w="127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45758" name="直接箭头连接符 32"/>
          <p:cNvCxnSpPr>
            <a:stCxn id="2097265" idx="3"/>
          </p:cNvCxnSpPr>
          <p:nvPr>
            <p:custDataLst>
              <p:tags r:id="rId20"/>
            </p:custDataLst>
          </p:nvPr>
        </p:nvCxnSpPr>
        <p:spPr>
          <a:xfrm>
            <a:off x="6529070" y="3343910"/>
            <a:ext cx="2719070" cy="635"/>
          </a:xfrm>
          <a:prstGeom prst="straightConnector1">
            <a:avLst/>
          </a:prstGeom>
          <a:ln w="127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48910" name="文本框 33"/>
          <p:cNvSpPr txBox="1"/>
          <p:nvPr>
            <p:custDataLst>
              <p:tags r:id="rId21"/>
            </p:custDataLst>
          </p:nvPr>
        </p:nvSpPr>
        <p:spPr>
          <a:xfrm>
            <a:off x="4239260" y="3035935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rgbClr val="FFC000"/>
                </a:solidFill>
              </a:rPr>
              <a:t>能源服务分享</a:t>
            </a:r>
            <a:endParaRPr lang="zh-CN" altLang="en-US" sz="1400">
              <a:solidFill>
                <a:srgbClr val="FFC000"/>
              </a:solidFill>
            </a:endParaRPr>
          </a:p>
        </p:txBody>
      </p:sp>
      <p:sp>
        <p:nvSpPr>
          <p:cNvPr id="1048911" name="文本框 34"/>
          <p:cNvSpPr txBox="1"/>
          <p:nvPr>
            <p:custDataLst>
              <p:tags r:id="rId22"/>
            </p:custDataLst>
          </p:nvPr>
        </p:nvSpPr>
        <p:spPr>
          <a:xfrm>
            <a:off x="6705600" y="3026410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rgbClr val="FFC000"/>
                </a:solidFill>
                <a:sym typeface="+mn-ea"/>
              </a:rPr>
              <a:t>能源服务分享</a:t>
            </a:r>
            <a:endParaRPr lang="zh-CN" altLang="en-US" sz="1400">
              <a:solidFill>
                <a:srgbClr val="FFC000"/>
              </a:solidFill>
              <a:sym typeface="+mn-ea"/>
            </a:endParaRPr>
          </a:p>
        </p:txBody>
      </p:sp>
      <p:sp>
        <p:nvSpPr>
          <p:cNvPr id="1048912" name="文本框 35"/>
          <p:cNvSpPr txBox="1"/>
          <p:nvPr>
            <p:custDataLst>
              <p:tags r:id="rId23"/>
            </p:custDataLst>
          </p:nvPr>
        </p:nvSpPr>
        <p:spPr>
          <a:xfrm>
            <a:off x="1046480" y="2344420"/>
            <a:ext cx="1155700" cy="211391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tIns="0" bIns="144145" rtlCol="0">
            <a:spAutoFit/>
          </a:bodyPr>
          <a:p>
            <a:pPr algn="ctr">
              <a:lnSpc>
                <a:spcPct val="200000"/>
              </a:lnSpc>
            </a:pPr>
            <a:r>
              <a:rPr lang="zh-CN" altLang="en-US" sz="1600" b="1">
                <a:solidFill>
                  <a:schemeClr val="bg1"/>
                </a:solidFill>
                <a:sym typeface="+mn-ea"/>
              </a:rPr>
              <a:t>需求响应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>
                <a:solidFill>
                  <a:schemeClr val="bg1"/>
                </a:solidFill>
                <a:sym typeface="+mn-ea"/>
              </a:rPr>
              <a:t>绿电交易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>
                <a:solidFill>
                  <a:schemeClr val="bg1"/>
                </a:solidFill>
                <a:sym typeface="+mn-ea"/>
              </a:rPr>
              <a:t>节能管理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>
                <a:solidFill>
                  <a:schemeClr val="bg1"/>
                </a:solidFill>
                <a:sym typeface="+mn-ea"/>
              </a:rPr>
              <a:t>碳排管理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048913" name="文本框 4"/>
          <p:cNvSpPr txBox="1"/>
          <p:nvPr>
            <p:custDataLst>
              <p:tags r:id="rId24"/>
            </p:custDataLst>
          </p:nvPr>
        </p:nvSpPr>
        <p:spPr>
          <a:xfrm>
            <a:off x="9575165" y="182372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b="1">
                <a:solidFill>
                  <a:srgbClr val="FFC000"/>
                </a:solidFill>
                <a:sym typeface="+mn-ea"/>
              </a:rPr>
              <a:t>生态伙伴</a:t>
            </a:r>
            <a:endParaRPr lang="zh-CN" altLang="en-US" b="1">
              <a:solidFill>
                <a:srgbClr val="FFC000"/>
              </a:solidFill>
              <a:sym typeface="+mn-ea"/>
            </a:endParaRPr>
          </a:p>
        </p:txBody>
      </p:sp>
      <p:cxnSp>
        <p:nvCxnSpPr>
          <p:cNvPr id="3145759" name="曲线连接符 5"/>
          <p:cNvCxnSpPr>
            <a:stCxn id="1048912" idx="0"/>
            <a:endCxn id="1048909" idx="0"/>
          </p:cNvCxnSpPr>
          <p:nvPr>
            <p:custDataLst>
              <p:tags r:id="rId25"/>
            </p:custDataLst>
          </p:nvPr>
        </p:nvCxnSpPr>
        <p:spPr>
          <a:xfrm rot="16200000" flipH="1">
            <a:off x="5874068" y="-1905317"/>
            <a:ext cx="3175" cy="8499475"/>
          </a:xfrm>
          <a:prstGeom prst="curvedConnector3">
            <a:avLst>
              <a:gd name="adj1" fmla="val -2079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0" name="曲线连接符 7"/>
          <p:cNvCxnSpPr>
            <a:stCxn id="1048912" idx="2"/>
            <a:endCxn id="1048907" idx="1"/>
          </p:cNvCxnSpPr>
          <p:nvPr>
            <p:custDataLst>
              <p:tags r:id="rId26"/>
            </p:custDataLst>
          </p:nvPr>
        </p:nvCxnSpPr>
        <p:spPr>
          <a:xfrm rot="5400000" flipV="1">
            <a:off x="2342198" y="3740468"/>
            <a:ext cx="975995" cy="2411730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1" name="曲线连接符 9"/>
          <p:cNvCxnSpPr>
            <a:stCxn id="1048908" idx="3"/>
            <a:endCxn id="1048909" idx="2"/>
          </p:cNvCxnSpPr>
          <p:nvPr>
            <p:custDataLst>
              <p:tags r:id="rId27"/>
            </p:custDataLst>
          </p:nvPr>
        </p:nvCxnSpPr>
        <p:spPr>
          <a:xfrm flipV="1">
            <a:off x="8063865" y="4568190"/>
            <a:ext cx="2059940" cy="866140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14" name="文本框 11"/>
          <p:cNvSpPr txBox="1"/>
          <p:nvPr>
            <p:custDataLst>
              <p:tags r:id="rId28"/>
            </p:custDataLst>
          </p:nvPr>
        </p:nvSpPr>
        <p:spPr>
          <a:xfrm>
            <a:off x="4988560" y="125476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能源生态服务链接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048915" name="文本框 21"/>
          <p:cNvSpPr txBox="1"/>
          <p:nvPr>
            <p:custDataLst>
              <p:tags r:id="rId29"/>
            </p:custDataLst>
          </p:nvPr>
        </p:nvSpPr>
        <p:spPr>
          <a:xfrm>
            <a:off x="2082165" y="4852670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</a:rPr>
              <a:t>增值服务推动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48916" name="文本框 24"/>
          <p:cNvSpPr txBox="1"/>
          <p:nvPr>
            <p:custDataLst>
              <p:tags r:id="rId30"/>
            </p:custDataLst>
          </p:nvPr>
        </p:nvSpPr>
        <p:spPr>
          <a:xfrm>
            <a:off x="8342630" y="4912360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</a:rPr>
              <a:t>数据价值发现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145762" name="直接箭头连接符 25"/>
          <p:cNvCxnSpPr>
            <a:stCxn id="2097265" idx="2"/>
          </p:cNvCxnSpPr>
          <p:nvPr>
            <p:custDataLst>
              <p:tags r:id="rId31"/>
            </p:custDataLst>
          </p:nvPr>
        </p:nvCxnSpPr>
        <p:spPr>
          <a:xfrm flipH="1">
            <a:off x="6064250" y="3801110"/>
            <a:ext cx="7620" cy="1395730"/>
          </a:xfrm>
          <a:prstGeom prst="straightConnector1">
            <a:avLst/>
          </a:prstGeom>
          <a:ln w="127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48917" name="文本框 27"/>
          <p:cNvSpPr txBox="1"/>
          <p:nvPr>
            <p:custDataLst>
              <p:tags r:id="rId32"/>
            </p:custDataLst>
          </p:nvPr>
        </p:nvSpPr>
        <p:spPr>
          <a:xfrm>
            <a:off x="5438775" y="4754880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rgbClr val="FFC000"/>
                </a:solidFill>
              </a:rPr>
              <a:t>数据服务价值</a:t>
            </a:r>
            <a:endParaRPr lang="zh-CN" altLang="en-US" sz="140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7b0a2020202022776f7264617274223a20227b5c2269645c223a32353030343235382c5c227469645c223a31333439357d220a7d0a"/>
          <p:cNvSpPr/>
          <p:nvPr/>
        </p:nvSpPr>
        <p:spPr>
          <a:xfrm>
            <a:off x="967105" y="2921635"/>
            <a:ext cx="10257790" cy="1014730"/>
          </a:xfrm>
          <a:prstGeom prst="rect">
            <a:avLst/>
          </a:prstGeom>
        </p:spPr>
        <p:txBody>
          <a:bodyPr wrap="square">
            <a:spAutoFit/>
            <a:scene3d>
              <a:camera prst="obliqueBottomLeft"/>
              <a:lightRig rig="flat" dir="t"/>
            </a:scene3d>
          </a:bodyPr>
          <a:lstStyle/>
          <a:p>
            <a:pPr lvl="0" algn="ctr">
              <a:buClrTx/>
              <a:buSzTx/>
              <a:buFontTx/>
            </a:pPr>
            <a:r>
              <a:rPr lang="zh-CN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项目实施方案</a:t>
            </a:r>
            <a:endParaRPr lang="zh-CN" altLang="en-US" sz="6000" b="1" dirty="0" smtClean="0">
              <a:ln w="50800" cmpd="sng"/>
              <a:gradFill>
                <a:gsLst>
                  <a:gs pos="22000">
                    <a:srgbClr val="FFF1C5"/>
                  </a:gs>
                  <a:gs pos="73000">
                    <a:srgbClr val="65B6E5"/>
                  </a:gs>
                </a:gsLst>
                <a:lin ang="5400000" scaled="0"/>
              </a:gradFill>
              <a:effectLst>
                <a:reflection blurRad="76200" stA="30000" endA="900" endPos="76000" dist="762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908685" y="236538"/>
            <a:ext cx="10474325" cy="521970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prstClr val="whit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  <a:sym typeface="+mn-ea"/>
              </a:defRPr>
            </a:lvl1pPr>
          </a:lstStyle>
          <a:p>
            <a:pPr lvl="0"/>
            <a:r>
              <a:rPr lang="zh-CN" altLang="en-US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项目实施计划</a:t>
            </a:r>
            <a:endParaRPr lang="zh-CN" altLang="en-US" b="1" dirty="0" smtClean="0">
              <a:solidFill>
                <a:srgbClr val="FFC000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33" name="Rectangle 32"/>
          <p:cNvSpPr/>
          <p:nvPr>
            <p:custDataLst>
              <p:tags r:id="rId2"/>
            </p:custDataLst>
          </p:nvPr>
        </p:nvSpPr>
        <p:spPr>
          <a:xfrm>
            <a:off x="-1" y="5724162"/>
            <a:ext cx="12191989" cy="304800"/>
          </a:xfrm>
          <a:prstGeom prst="rect">
            <a:avLst/>
          </a:prstGeom>
          <a:solidFill>
            <a:srgbClr val="1F74AD"/>
          </a:solidFill>
          <a:ln w="6350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5" name="Straight Connector 34"/>
          <p:cNvCxnSpPr/>
          <p:nvPr userDrawn="1">
            <p:custDataLst>
              <p:tags r:id="rId3"/>
            </p:custDataLst>
          </p:nvPr>
        </p:nvCxnSpPr>
        <p:spPr>
          <a:xfrm rot="5400000">
            <a:off x="3468169" y="5714892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6" name="Triangle 35"/>
          <p:cNvSpPr/>
          <p:nvPr userDrawn="1">
            <p:custDataLst>
              <p:tags r:id="rId4"/>
            </p:custDataLst>
          </p:nvPr>
        </p:nvSpPr>
        <p:spPr>
          <a:xfrm rot="5400000">
            <a:off x="3569766" y="5853704"/>
            <a:ext cx="89313" cy="45719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 userDrawn="1">
            <p:custDataLst>
              <p:tags r:id="rId5"/>
            </p:custDataLst>
          </p:nvPr>
        </p:nvCxnSpPr>
        <p:spPr>
          <a:xfrm rot="5400000">
            <a:off x="5838816" y="5714893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9" name="Triangle 38"/>
          <p:cNvSpPr/>
          <p:nvPr userDrawn="1">
            <p:custDataLst>
              <p:tags r:id="rId6"/>
            </p:custDataLst>
          </p:nvPr>
        </p:nvSpPr>
        <p:spPr>
          <a:xfrm rot="5400000">
            <a:off x="5940413" y="5853705"/>
            <a:ext cx="89313" cy="45719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 userDrawn="1">
            <p:custDataLst>
              <p:tags r:id="rId7"/>
            </p:custDataLst>
          </p:nvPr>
        </p:nvCxnSpPr>
        <p:spPr>
          <a:xfrm rot="5400000">
            <a:off x="8209463" y="5714893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2" name="Triangle 41"/>
          <p:cNvSpPr/>
          <p:nvPr userDrawn="1">
            <p:custDataLst>
              <p:tags r:id="rId8"/>
            </p:custDataLst>
          </p:nvPr>
        </p:nvSpPr>
        <p:spPr>
          <a:xfrm rot="5400000">
            <a:off x="8311060" y="5853705"/>
            <a:ext cx="89313" cy="45719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 userDrawn="1">
            <p:custDataLst>
              <p:tags r:id="rId9"/>
            </p:custDataLst>
          </p:nvPr>
        </p:nvCxnSpPr>
        <p:spPr>
          <a:xfrm rot="5400000">
            <a:off x="10580109" y="5714894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5" name="Triangle 44"/>
          <p:cNvSpPr/>
          <p:nvPr userDrawn="1">
            <p:custDataLst>
              <p:tags r:id="rId10"/>
            </p:custDataLst>
          </p:nvPr>
        </p:nvSpPr>
        <p:spPr>
          <a:xfrm rot="5400000">
            <a:off x="10681706" y="5853706"/>
            <a:ext cx="89313" cy="45719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>
            <p:custDataLst>
              <p:tags r:id="rId11"/>
            </p:custDataLst>
          </p:nvPr>
        </p:nvCxnSpPr>
        <p:spPr>
          <a:xfrm>
            <a:off x="766740" y="3644900"/>
            <a:ext cx="0" cy="2079262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3" name="文本框 52"/>
          <p:cNvSpPr txBox="1"/>
          <p:nvPr>
            <p:custDataLst>
              <p:tags r:id="rId12"/>
            </p:custDataLst>
          </p:nvPr>
        </p:nvSpPr>
        <p:spPr>
          <a:xfrm>
            <a:off x="765788" y="3651704"/>
            <a:ext cx="1980000" cy="102335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明确项目范围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签订合作协议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>
            <p:custDataLst>
              <p:tags r:id="rId13"/>
            </p:custDataLst>
          </p:nvPr>
        </p:nvSpPr>
        <p:spPr>
          <a:xfrm>
            <a:off x="637627" y="2855084"/>
            <a:ext cx="2304000" cy="307777"/>
          </a:xfrm>
          <a:prstGeom prst="rect">
            <a:avLst/>
          </a:prstGeom>
          <a:noFill/>
        </p:spPr>
        <p:txBody>
          <a:bodyPr wrap="square" lIns="90000" rtlCol="0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14"/>
            </p:custDataLst>
          </p:nvPr>
        </p:nvSpPr>
        <p:spPr>
          <a:xfrm>
            <a:off x="637628" y="3190085"/>
            <a:ext cx="2108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2000" b="1" spc="30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准备启动阶段</a:t>
            </a:r>
            <a:endParaRPr kumimoji="1" lang="zh-CN" altLang="en-US" sz="2000" b="1" spc="300"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>
            <p:custDataLst>
              <p:tags r:id="rId15"/>
            </p:custDataLst>
          </p:nvPr>
        </p:nvCxnSpPr>
        <p:spPr>
          <a:xfrm>
            <a:off x="2966745" y="2665276"/>
            <a:ext cx="0" cy="3058886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5" name="文本框 54"/>
          <p:cNvSpPr txBox="1"/>
          <p:nvPr>
            <p:custDataLst>
              <p:tags r:id="rId16"/>
            </p:custDataLst>
          </p:nvPr>
        </p:nvSpPr>
        <p:spPr>
          <a:xfrm>
            <a:off x="2957830" y="2633980"/>
            <a:ext cx="1979930" cy="1713865"/>
          </a:xfrm>
          <a:prstGeom prst="rect">
            <a:avLst/>
          </a:prstGeom>
          <a:noFill/>
        </p:spPr>
        <p:txBody>
          <a:bodyPr wrap="square" tIns="0" rtlCol="0">
            <a:normAutofit lnSpcReduction="10000"/>
          </a:bodyPr>
          <a:lstStyle/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系统需求调研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建设方案设计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系统架构设计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系统功能设计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11"/>
          <p:cNvSpPr txBox="1"/>
          <p:nvPr>
            <p:custDataLst>
              <p:tags r:id="rId17"/>
            </p:custDataLst>
          </p:nvPr>
        </p:nvSpPr>
        <p:spPr>
          <a:xfrm>
            <a:off x="2839774" y="1864442"/>
            <a:ext cx="2304000" cy="307777"/>
          </a:xfrm>
          <a:prstGeom prst="rect">
            <a:avLst/>
          </a:prstGeom>
          <a:noFill/>
        </p:spPr>
        <p:txBody>
          <a:bodyPr wrap="square" lIns="90000" rtlCol="0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18"/>
            </p:custDataLst>
          </p:nvPr>
        </p:nvSpPr>
        <p:spPr>
          <a:xfrm>
            <a:off x="2839774" y="2199443"/>
            <a:ext cx="2108160" cy="42986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2000" b="1" spc="30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方案深化阶段</a:t>
            </a:r>
            <a:endParaRPr kumimoji="1" lang="zh-CN" altLang="en-US" sz="2000" b="1" spc="300"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>
            <p:custDataLst>
              <p:tags r:id="rId19"/>
            </p:custDataLst>
          </p:nvPr>
        </p:nvCxnSpPr>
        <p:spPr>
          <a:xfrm>
            <a:off x="5174455" y="3819161"/>
            <a:ext cx="0" cy="1905001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1" name="TextBox 11"/>
          <p:cNvSpPr txBox="1"/>
          <p:nvPr>
            <p:custDataLst>
              <p:tags r:id="rId20"/>
            </p:custDataLst>
          </p:nvPr>
        </p:nvSpPr>
        <p:spPr>
          <a:xfrm>
            <a:off x="5041919" y="3016018"/>
            <a:ext cx="2304000" cy="307777"/>
          </a:xfrm>
          <a:prstGeom prst="rect">
            <a:avLst/>
          </a:prstGeom>
          <a:noFill/>
        </p:spPr>
        <p:txBody>
          <a:bodyPr wrap="square" lIns="90000" rtlCol="0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~7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21"/>
            </p:custDataLst>
          </p:nvPr>
        </p:nvSpPr>
        <p:spPr>
          <a:xfrm>
            <a:off x="5041919" y="3351124"/>
            <a:ext cx="2108160" cy="42986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2000" b="1" spc="30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一期建设阶段</a:t>
            </a:r>
            <a:endParaRPr kumimoji="1" lang="zh-CN" altLang="en-US" sz="2000" b="1" spc="300"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2"/>
            </p:custDataLst>
          </p:nvPr>
        </p:nvSpPr>
        <p:spPr>
          <a:xfrm>
            <a:off x="5173980" y="3818890"/>
            <a:ext cx="1979930" cy="1722755"/>
          </a:xfrm>
          <a:prstGeom prst="rect">
            <a:avLst/>
          </a:prstGeom>
          <a:noFill/>
        </p:spPr>
        <p:txBody>
          <a:bodyPr wrap="square" tIns="0" rtlCol="0"/>
          <a:lstStyle/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关联方合作签约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数据接入平台开发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一期数据接入（园区、海风、火电）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algn="l" defTabSz="457200">
              <a:lnSpc>
                <a:spcPct val="120000"/>
              </a:lnSpc>
              <a:buClrTx/>
              <a:buSzTx/>
              <a:buFontTx/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一期应用开发（</a:t>
            </a: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ea"/>
              </a:rPr>
              <a:t>智慧能源公共服务平台</a:t>
            </a: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>
            <p:custDataLst>
              <p:tags r:id="rId23"/>
            </p:custDataLst>
          </p:nvPr>
        </p:nvCxnSpPr>
        <p:spPr>
          <a:xfrm>
            <a:off x="7376303" y="3172288"/>
            <a:ext cx="0" cy="2551874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6" name="TextBox 11"/>
          <p:cNvSpPr txBox="1"/>
          <p:nvPr>
            <p:custDataLst>
              <p:tags r:id="rId24"/>
            </p:custDataLst>
          </p:nvPr>
        </p:nvSpPr>
        <p:spPr>
          <a:xfrm>
            <a:off x="7244064" y="2375689"/>
            <a:ext cx="2304000" cy="307777"/>
          </a:xfrm>
          <a:prstGeom prst="rect">
            <a:avLst/>
          </a:prstGeom>
          <a:noFill/>
        </p:spPr>
        <p:txBody>
          <a:bodyPr wrap="square" lIns="90000" rtlCol="0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25"/>
            </p:custDataLst>
          </p:nvPr>
        </p:nvSpPr>
        <p:spPr>
          <a:xfrm>
            <a:off x="7244065" y="2710065"/>
            <a:ext cx="2108160" cy="42986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2000" b="1" spc="30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一期应用深化</a:t>
            </a:r>
            <a:endParaRPr kumimoji="1" lang="zh-CN" altLang="en-US" sz="2000" b="1" spc="300"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26"/>
            </p:custDataLst>
          </p:nvPr>
        </p:nvSpPr>
        <p:spPr>
          <a:xfrm>
            <a:off x="7375525" y="3135630"/>
            <a:ext cx="1979930" cy="2586355"/>
          </a:xfrm>
          <a:prstGeom prst="rect">
            <a:avLst/>
          </a:prstGeom>
          <a:noFill/>
        </p:spPr>
        <p:txBody>
          <a:bodyPr wrap="square" tIns="0" rtlCol="0"/>
          <a:lstStyle/>
          <a:p>
            <a:pPr lvl="0" indent="0" algn="l" defTabSz="457200" fontAlgn="auto">
              <a:lnSpc>
                <a:spcPct val="130000"/>
              </a:lnSpc>
              <a:buClrTx/>
              <a:buSzTx/>
              <a:buFontTx/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应用试用反馈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indent="0" algn="l" defTabSz="457200" fontAlgn="auto">
              <a:lnSpc>
                <a:spcPct val="130000"/>
              </a:lnSpc>
              <a:buClrTx/>
              <a:buSzTx/>
              <a:buFontTx/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平台功能优化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indent="0" algn="l" defTabSz="457200" fontAlgn="auto">
              <a:lnSpc>
                <a:spcPct val="130000"/>
              </a:lnSpc>
              <a:buClrTx/>
              <a:buSzTx/>
              <a:buFontTx/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4月~8月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indent="0" algn="l" defTabSz="457200" fontAlgn="auto">
              <a:lnSpc>
                <a:spcPct val="130000"/>
              </a:lnSpc>
              <a:buClrTx/>
              <a:buSzTx/>
              <a:buFontTx/>
              <a:defRPr/>
            </a:pP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二期应用研究：</a:t>
            </a: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基于电力潮流的碳核算研究</a:t>
            </a:r>
            <a:r>
              <a:rPr kumimoji="1" lang="en-US" altLang="zh-CN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/</a:t>
            </a: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基于电力曲线的聚合交易研究</a:t>
            </a:r>
            <a:r>
              <a:rPr kumimoji="1" lang="en-US" altLang="zh-CN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/</a:t>
            </a:r>
            <a:r>
              <a:rPr kumimoji="1"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基于工业园区的虚拟电厂研究</a:t>
            </a:r>
            <a:endParaRPr kumimoji="1"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0" name="Straight Connector 13"/>
          <p:cNvCxnSpPr/>
          <p:nvPr>
            <p:custDataLst>
              <p:tags r:id="rId27"/>
            </p:custDataLst>
          </p:nvPr>
        </p:nvCxnSpPr>
        <p:spPr>
          <a:xfrm>
            <a:off x="9575325" y="2718167"/>
            <a:ext cx="0" cy="3003715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1" name="文本框 50"/>
          <p:cNvSpPr txBox="1"/>
          <p:nvPr>
            <p:custDataLst>
              <p:tags r:id="rId28"/>
            </p:custDataLst>
          </p:nvPr>
        </p:nvSpPr>
        <p:spPr>
          <a:xfrm>
            <a:off x="9574530" y="2727960"/>
            <a:ext cx="1979930" cy="231775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en-US"/>
            </a:defPPr>
            <a:lvl1pPr>
              <a:lnSpc>
                <a:spcPct val="130000"/>
              </a:lnSpc>
              <a:defRPr kumimoji="1" sz="140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defRPr>
            </a:lvl1pPr>
          </a:lstStyle>
          <a:p>
            <a:pPr lvl="0" defTabSz="457200">
              <a:lnSpc>
                <a:spcPct val="120000"/>
              </a:lnSpc>
              <a:defRPr/>
            </a:pPr>
            <a:r>
              <a:rPr lang="zh-CN" altLang="en-US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二期数据接入</a:t>
            </a:r>
            <a:endParaRPr lang="zh-CN" altLang="en-US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defTabSz="457200">
              <a:lnSpc>
                <a:spcPct val="120000"/>
              </a:lnSpc>
              <a:defRPr/>
            </a:pPr>
            <a:r>
              <a:rPr lang="zh-CN" altLang="en-US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二期应用开发：</a:t>
            </a:r>
            <a:r>
              <a:rPr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城市碳排监测及预警系统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绿电交易聚合平台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虚拟电厂管理平台</a:t>
            </a:r>
            <a:endParaRPr lang="zh-CN" altLang="en-US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2" name="TextBox 11"/>
          <p:cNvSpPr txBox="1"/>
          <p:nvPr>
            <p:custDataLst>
              <p:tags r:id="rId29"/>
            </p:custDataLst>
          </p:nvPr>
        </p:nvSpPr>
        <p:spPr>
          <a:xfrm>
            <a:off x="9446211" y="1902353"/>
            <a:ext cx="2304000" cy="307777"/>
          </a:xfrm>
          <a:prstGeom prst="rect">
            <a:avLst/>
          </a:prstGeom>
          <a:noFill/>
        </p:spPr>
        <p:txBody>
          <a:bodyPr wrap="square" lIns="90000" rtlCol="0"/>
          <a:lstStyle>
            <a:defPPr>
              <a:defRPr lang="en-US"/>
            </a:defPPr>
            <a:lvl1pPr>
              <a:defRPr sz="1400">
                <a:solidFill>
                  <a:srgbClr val="1F74AD">
                    <a:lumMod val="50000"/>
                  </a:srgbClr>
                </a:solidFill>
                <a:ea typeface="Roboto" panose="02000000000000000000" charset="0"/>
                <a:cs typeface="Roboto" panose="02000000000000000000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9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~2024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9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30"/>
            </p:custDataLst>
          </p:nvPr>
        </p:nvSpPr>
        <p:spPr>
          <a:xfrm>
            <a:off x="9446212" y="2238940"/>
            <a:ext cx="2108160" cy="429861"/>
          </a:xfrm>
          <a:prstGeom prst="rect">
            <a:avLst/>
          </a:prstGeom>
          <a:noFill/>
        </p:spPr>
        <p:txBody>
          <a:bodyPr wrap="square" lIns="90000" rtlCol="0">
            <a:normAutofit lnSpcReduction="10000"/>
          </a:bodyPr>
          <a:lstStyle>
            <a:defPPr>
              <a:defRPr lang="en-US"/>
            </a:defPPr>
            <a:lvl1pPr>
              <a:lnSpc>
                <a:spcPct val="120000"/>
              </a:lnSpc>
              <a:defRPr kumimoji="1" b="1">
                <a:solidFill>
                  <a:srgbClr val="1F74AD"/>
                </a:solidFill>
                <a:latin typeface="+mn-ea"/>
              </a:defRPr>
            </a:lvl1pPr>
          </a:lstStyle>
          <a:p>
            <a:pPr lvl="0" defTabSz="457200">
              <a:defRPr/>
            </a:pPr>
            <a:r>
              <a:rPr lang="zh-CN" altLang="en-US" sz="2000" spc="30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二期建设阶段</a:t>
            </a:r>
            <a:endParaRPr lang="zh-CN" altLang="en-US" sz="2000" spc="300"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任意多边形: 形状 48"/>
          <p:cNvSpPr/>
          <p:nvPr>
            <p:custDataLst>
              <p:tags r:id="rId31"/>
            </p:custDataLst>
          </p:nvPr>
        </p:nvSpPr>
        <p:spPr>
          <a:xfrm>
            <a:off x="112434" y="5112282"/>
            <a:ext cx="592782" cy="609600"/>
          </a:xfrm>
          <a:custGeom>
            <a:avLst/>
            <a:gdLst>
              <a:gd name="connsiteX0" fmla="*/ 305916 w 592782"/>
              <a:gd name="connsiteY0" fmla="*/ 361950 h 609600"/>
              <a:gd name="connsiteX1" fmla="*/ 458316 w 592782"/>
              <a:gd name="connsiteY1" fmla="*/ 361950 h 609600"/>
              <a:gd name="connsiteX2" fmla="*/ 458316 w 592782"/>
              <a:gd name="connsiteY2" fmla="*/ 381000 h 609600"/>
              <a:gd name="connsiteX3" fmla="*/ 305916 w 592782"/>
              <a:gd name="connsiteY3" fmla="*/ 381000 h 609600"/>
              <a:gd name="connsiteX4" fmla="*/ 511827 w 592782"/>
              <a:gd name="connsiteY4" fmla="*/ 323850 h 609600"/>
              <a:gd name="connsiteX5" fmla="*/ 535632 w 592782"/>
              <a:gd name="connsiteY5" fmla="*/ 371475 h 609600"/>
              <a:gd name="connsiteX6" fmla="*/ 511827 w 592782"/>
              <a:gd name="connsiteY6" fmla="*/ 419100 h 609600"/>
              <a:gd name="connsiteX7" fmla="*/ 547678 w 592782"/>
              <a:gd name="connsiteY7" fmla="*/ 419100 h 609600"/>
              <a:gd name="connsiteX8" fmla="*/ 571481 w 592782"/>
              <a:gd name="connsiteY8" fmla="*/ 371475 h 609600"/>
              <a:gd name="connsiteX9" fmla="*/ 547678 w 592782"/>
              <a:gd name="connsiteY9" fmla="*/ 323850 h 609600"/>
              <a:gd name="connsiteX10" fmla="*/ 258291 w 592782"/>
              <a:gd name="connsiteY10" fmla="*/ 323850 h 609600"/>
              <a:gd name="connsiteX11" fmla="*/ 258291 w 592782"/>
              <a:gd name="connsiteY11" fmla="*/ 419100 h 609600"/>
              <a:gd name="connsiteX12" fmla="*/ 490527 w 592782"/>
              <a:gd name="connsiteY12" fmla="*/ 419100 h 609600"/>
              <a:gd name="connsiteX13" fmla="*/ 514331 w 592782"/>
              <a:gd name="connsiteY13" fmla="*/ 371475 h 609600"/>
              <a:gd name="connsiteX14" fmla="*/ 490527 w 592782"/>
              <a:gd name="connsiteY14" fmla="*/ 323850 h 609600"/>
              <a:gd name="connsiteX15" fmla="*/ 277341 w 592782"/>
              <a:gd name="connsiteY15" fmla="*/ 285750 h 609600"/>
              <a:gd name="connsiteX16" fmla="*/ 277341 w 592782"/>
              <a:gd name="connsiteY16" fmla="*/ 304800 h 609600"/>
              <a:gd name="connsiteX17" fmla="*/ 296391 w 592782"/>
              <a:gd name="connsiteY17" fmla="*/ 304800 h 609600"/>
              <a:gd name="connsiteX18" fmla="*/ 296391 w 592782"/>
              <a:gd name="connsiteY18" fmla="*/ 285750 h 609600"/>
              <a:gd name="connsiteX19" fmla="*/ 115416 w 592782"/>
              <a:gd name="connsiteY19" fmla="*/ 209550 h 609600"/>
              <a:gd name="connsiteX20" fmla="*/ 267816 w 592782"/>
              <a:gd name="connsiteY20" fmla="*/ 209550 h 609600"/>
              <a:gd name="connsiteX21" fmla="*/ 267816 w 592782"/>
              <a:gd name="connsiteY21" fmla="*/ 228600 h 609600"/>
              <a:gd name="connsiteX22" fmla="*/ 115416 w 592782"/>
              <a:gd name="connsiteY22" fmla="*/ 228600 h 609600"/>
              <a:gd name="connsiteX23" fmla="*/ 102255 w 592782"/>
              <a:gd name="connsiteY23" fmla="*/ 171450 h 609600"/>
              <a:gd name="connsiteX24" fmla="*/ 78451 w 592782"/>
              <a:gd name="connsiteY24" fmla="*/ 219075 h 609600"/>
              <a:gd name="connsiteX25" fmla="*/ 102255 w 592782"/>
              <a:gd name="connsiteY25" fmla="*/ 266700 h 609600"/>
              <a:gd name="connsiteX26" fmla="*/ 315441 w 592782"/>
              <a:gd name="connsiteY26" fmla="*/ 266700 h 609600"/>
              <a:gd name="connsiteX27" fmla="*/ 315441 w 592782"/>
              <a:gd name="connsiteY27" fmla="*/ 171450 h 609600"/>
              <a:gd name="connsiteX28" fmla="*/ 45104 w 592782"/>
              <a:gd name="connsiteY28" fmla="*/ 171450 h 609600"/>
              <a:gd name="connsiteX29" fmla="*/ 21301 w 592782"/>
              <a:gd name="connsiteY29" fmla="*/ 219075 h 609600"/>
              <a:gd name="connsiteX30" fmla="*/ 45104 w 592782"/>
              <a:gd name="connsiteY30" fmla="*/ 266700 h 609600"/>
              <a:gd name="connsiteX31" fmla="*/ 80955 w 592782"/>
              <a:gd name="connsiteY31" fmla="*/ 266700 h 609600"/>
              <a:gd name="connsiteX32" fmla="*/ 57150 w 592782"/>
              <a:gd name="connsiteY32" fmla="*/ 219075 h 609600"/>
              <a:gd name="connsiteX33" fmla="*/ 80955 w 592782"/>
              <a:gd name="connsiteY33" fmla="*/ 171450 h 609600"/>
              <a:gd name="connsiteX34" fmla="*/ 277341 w 592782"/>
              <a:gd name="connsiteY34" fmla="*/ 133350 h 609600"/>
              <a:gd name="connsiteX35" fmla="*/ 277341 w 592782"/>
              <a:gd name="connsiteY35" fmla="*/ 152400 h 609600"/>
              <a:gd name="connsiteX36" fmla="*/ 296391 w 592782"/>
              <a:gd name="connsiteY36" fmla="*/ 152400 h 609600"/>
              <a:gd name="connsiteX37" fmla="*/ 296391 w 592782"/>
              <a:gd name="connsiteY37" fmla="*/ 133350 h 609600"/>
              <a:gd name="connsiteX38" fmla="*/ 305916 w 592782"/>
              <a:gd name="connsiteY38" fmla="*/ 57150 h 609600"/>
              <a:gd name="connsiteX39" fmla="*/ 458316 w 592782"/>
              <a:gd name="connsiteY39" fmla="*/ 57150 h 609600"/>
              <a:gd name="connsiteX40" fmla="*/ 458316 w 592782"/>
              <a:gd name="connsiteY40" fmla="*/ 76200 h 609600"/>
              <a:gd name="connsiteX41" fmla="*/ 305916 w 592782"/>
              <a:gd name="connsiteY41" fmla="*/ 76200 h 609600"/>
              <a:gd name="connsiteX42" fmla="*/ 511827 w 592782"/>
              <a:gd name="connsiteY42" fmla="*/ 19050 h 609600"/>
              <a:gd name="connsiteX43" fmla="*/ 535632 w 592782"/>
              <a:gd name="connsiteY43" fmla="*/ 66675 h 609600"/>
              <a:gd name="connsiteX44" fmla="*/ 511827 w 592782"/>
              <a:gd name="connsiteY44" fmla="*/ 114300 h 609600"/>
              <a:gd name="connsiteX45" fmla="*/ 547678 w 592782"/>
              <a:gd name="connsiteY45" fmla="*/ 114300 h 609600"/>
              <a:gd name="connsiteX46" fmla="*/ 571481 w 592782"/>
              <a:gd name="connsiteY46" fmla="*/ 66675 h 609600"/>
              <a:gd name="connsiteX47" fmla="*/ 547678 w 592782"/>
              <a:gd name="connsiteY47" fmla="*/ 19050 h 609600"/>
              <a:gd name="connsiteX48" fmla="*/ 258291 w 592782"/>
              <a:gd name="connsiteY48" fmla="*/ 19050 h 609600"/>
              <a:gd name="connsiteX49" fmla="*/ 258291 w 592782"/>
              <a:gd name="connsiteY49" fmla="*/ 114300 h 609600"/>
              <a:gd name="connsiteX50" fmla="*/ 490527 w 592782"/>
              <a:gd name="connsiteY50" fmla="*/ 114300 h 609600"/>
              <a:gd name="connsiteX51" fmla="*/ 514331 w 592782"/>
              <a:gd name="connsiteY51" fmla="*/ 66675 h 609600"/>
              <a:gd name="connsiteX52" fmla="*/ 490527 w 592782"/>
              <a:gd name="connsiteY52" fmla="*/ 19050 h 609600"/>
              <a:gd name="connsiteX53" fmla="*/ 239241 w 592782"/>
              <a:gd name="connsiteY53" fmla="*/ 0 h 609600"/>
              <a:gd name="connsiteX54" fmla="*/ 559454 w 592782"/>
              <a:gd name="connsiteY54" fmla="*/ 0 h 609600"/>
              <a:gd name="connsiteX55" fmla="*/ 592782 w 592782"/>
              <a:gd name="connsiteY55" fmla="*/ 66675 h 609600"/>
              <a:gd name="connsiteX56" fmla="*/ 559454 w 592782"/>
              <a:gd name="connsiteY56" fmla="*/ 133350 h 609600"/>
              <a:gd name="connsiteX57" fmla="*/ 315441 w 592782"/>
              <a:gd name="connsiteY57" fmla="*/ 133350 h 609600"/>
              <a:gd name="connsiteX58" fmla="*/ 315441 w 592782"/>
              <a:gd name="connsiteY58" fmla="*/ 152400 h 609600"/>
              <a:gd name="connsiteX59" fmla="*/ 334491 w 592782"/>
              <a:gd name="connsiteY59" fmla="*/ 152400 h 609600"/>
              <a:gd name="connsiteX60" fmla="*/ 334491 w 592782"/>
              <a:gd name="connsiteY60" fmla="*/ 285750 h 609600"/>
              <a:gd name="connsiteX61" fmla="*/ 315441 w 592782"/>
              <a:gd name="connsiteY61" fmla="*/ 285750 h 609600"/>
              <a:gd name="connsiteX62" fmla="*/ 315441 w 592782"/>
              <a:gd name="connsiteY62" fmla="*/ 304800 h 609600"/>
              <a:gd name="connsiteX63" fmla="*/ 559454 w 592782"/>
              <a:gd name="connsiteY63" fmla="*/ 304800 h 609600"/>
              <a:gd name="connsiteX64" fmla="*/ 592782 w 592782"/>
              <a:gd name="connsiteY64" fmla="*/ 371475 h 609600"/>
              <a:gd name="connsiteX65" fmla="*/ 559454 w 592782"/>
              <a:gd name="connsiteY65" fmla="*/ 438150 h 609600"/>
              <a:gd name="connsiteX66" fmla="*/ 315441 w 592782"/>
              <a:gd name="connsiteY66" fmla="*/ 438150 h 609600"/>
              <a:gd name="connsiteX67" fmla="*/ 315441 w 592782"/>
              <a:gd name="connsiteY67" fmla="*/ 609600 h 609600"/>
              <a:gd name="connsiteX68" fmla="*/ 296391 w 592782"/>
              <a:gd name="connsiteY68" fmla="*/ 609600 h 609600"/>
              <a:gd name="connsiteX69" fmla="*/ 296391 w 592782"/>
              <a:gd name="connsiteY69" fmla="*/ 438150 h 609600"/>
              <a:gd name="connsiteX70" fmla="*/ 277341 w 592782"/>
              <a:gd name="connsiteY70" fmla="*/ 438150 h 609600"/>
              <a:gd name="connsiteX71" fmla="*/ 277341 w 592782"/>
              <a:gd name="connsiteY71" fmla="*/ 609600 h 609600"/>
              <a:gd name="connsiteX72" fmla="*/ 258291 w 592782"/>
              <a:gd name="connsiteY72" fmla="*/ 609600 h 609600"/>
              <a:gd name="connsiteX73" fmla="*/ 258291 w 592782"/>
              <a:gd name="connsiteY73" fmla="*/ 438150 h 609600"/>
              <a:gd name="connsiteX74" fmla="*/ 239241 w 592782"/>
              <a:gd name="connsiteY74" fmla="*/ 438150 h 609600"/>
              <a:gd name="connsiteX75" fmla="*/ 239241 w 592782"/>
              <a:gd name="connsiteY75" fmla="*/ 304800 h 609600"/>
              <a:gd name="connsiteX76" fmla="*/ 258291 w 592782"/>
              <a:gd name="connsiteY76" fmla="*/ 304800 h 609600"/>
              <a:gd name="connsiteX77" fmla="*/ 258291 w 592782"/>
              <a:gd name="connsiteY77" fmla="*/ 285750 h 609600"/>
              <a:gd name="connsiteX78" fmla="*/ 33328 w 592782"/>
              <a:gd name="connsiteY78" fmla="*/ 285750 h 609600"/>
              <a:gd name="connsiteX79" fmla="*/ 0 w 592782"/>
              <a:gd name="connsiteY79" fmla="*/ 219075 h 609600"/>
              <a:gd name="connsiteX80" fmla="*/ 33328 w 592782"/>
              <a:gd name="connsiteY80" fmla="*/ 152400 h 609600"/>
              <a:gd name="connsiteX81" fmla="*/ 258291 w 592782"/>
              <a:gd name="connsiteY81" fmla="*/ 152400 h 609600"/>
              <a:gd name="connsiteX82" fmla="*/ 258291 w 592782"/>
              <a:gd name="connsiteY82" fmla="*/ 133350 h 609600"/>
              <a:gd name="connsiteX83" fmla="*/ 239241 w 592782"/>
              <a:gd name="connsiteY83" fmla="*/ 1333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2782" h="609600">
                <a:moveTo>
                  <a:pt x="305916" y="361950"/>
                </a:moveTo>
                <a:lnTo>
                  <a:pt x="458316" y="361950"/>
                </a:lnTo>
                <a:lnTo>
                  <a:pt x="458316" y="381000"/>
                </a:lnTo>
                <a:lnTo>
                  <a:pt x="305916" y="381000"/>
                </a:lnTo>
                <a:close/>
                <a:moveTo>
                  <a:pt x="511827" y="323850"/>
                </a:moveTo>
                <a:lnTo>
                  <a:pt x="535632" y="371475"/>
                </a:lnTo>
                <a:lnTo>
                  <a:pt x="511827" y="419100"/>
                </a:lnTo>
                <a:lnTo>
                  <a:pt x="547678" y="419100"/>
                </a:lnTo>
                <a:lnTo>
                  <a:pt x="571481" y="371475"/>
                </a:lnTo>
                <a:lnTo>
                  <a:pt x="547678" y="323850"/>
                </a:lnTo>
                <a:close/>
                <a:moveTo>
                  <a:pt x="258291" y="323850"/>
                </a:moveTo>
                <a:lnTo>
                  <a:pt x="258291" y="419100"/>
                </a:lnTo>
                <a:lnTo>
                  <a:pt x="490527" y="419100"/>
                </a:lnTo>
                <a:lnTo>
                  <a:pt x="514331" y="371475"/>
                </a:lnTo>
                <a:lnTo>
                  <a:pt x="490527" y="323850"/>
                </a:lnTo>
                <a:close/>
                <a:moveTo>
                  <a:pt x="277341" y="285750"/>
                </a:moveTo>
                <a:lnTo>
                  <a:pt x="277341" y="304800"/>
                </a:lnTo>
                <a:lnTo>
                  <a:pt x="296391" y="304800"/>
                </a:lnTo>
                <a:lnTo>
                  <a:pt x="296391" y="285750"/>
                </a:lnTo>
                <a:close/>
                <a:moveTo>
                  <a:pt x="115416" y="209550"/>
                </a:moveTo>
                <a:lnTo>
                  <a:pt x="267816" y="209550"/>
                </a:lnTo>
                <a:lnTo>
                  <a:pt x="267816" y="228600"/>
                </a:lnTo>
                <a:lnTo>
                  <a:pt x="115416" y="228600"/>
                </a:lnTo>
                <a:close/>
                <a:moveTo>
                  <a:pt x="102255" y="171450"/>
                </a:moveTo>
                <a:lnTo>
                  <a:pt x="78451" y="219075"/>
                </a:lnTo>
                <a:lnTo>
                  <a:pt x="102255" y="266700"/>
                </a:lnTo>
                <a:lnTo>
                  <a:pt x="315441" y="266700"/>
                </a:lnTo>
                <a:lnTo>
                  <a:pt x="315441" y="171450"/>
                </a:lnTo>
                <a:close/>
                <a:moveTo>
                  <a:pt x="45104" y="171450"/>
                </a:moveTo>
                <a:lnTo>
                  <a:pt x="21301" y="219075"/>
                </a:lnTo>
                <a:lnTo>
                  <a:pt x="45104" y="266700"/>
                </a:lnTo>
                <a:lnTo>
                  <a:pt x="80955" y="266700"/>
                </a:lnTo>
                <a:lnTo>
                  <a:pt x="57150" y="219075"/>
                </a:lnTo>
                <a:lnTo>
                  <a:pt x="80955" y="171450"/>
                </a:lnTo>
                <a:close/>
                <a:moveTo>
                  <a:pt x="277341" y="133350"/>
                </a:moveTo>
                <a:lnTo>
                  <a:pt x="277341" y="152400"/>
                </a:lnTo>
                <a:lnTo>
                  <a:pt x="296391" y="152400"/>
                </a:lnTo>
                <a:lnTo>
                  <a:pt x="296391" y="133350"/>
                </a:lnTo>
                <a:close/>
                <a:moveTo>
                  <a:pt x="305916" y="57150"/>
                </a:moveTo>
                <a:lnTo>
                  <a:pt x="458316" y="57150"/>
                </a:lnTo>
                <a:lnTo>
                  <a:pt x="458316" y="76200"/>
                </a:lnTo>
                <a:lnTo>
                  <a:pt x="305916" y="76200"/>
                </a:lnTo>
                <a:close/>
                <a:moveTo>
                  <a:pt x="511827" y="19050"/>
                </a:moveTo>
                <a:lnTo>
                  <a:pt x="535632" y="66675"/>
                </a:lnTo>
                <a:lnTo>
                  <a:pt x="511827" y="114300"/>
                </a:lnTo>
                <a:lnTo>
                  <a:pt x="547678" y="114300"/>
                </a:lnTo>
                <a:lnTo>
                  <a:pt x="571481" y="66675"/>
                </a:lnTo>
                <a:lnTo>
                  <a:pt x="547678" y="19050"/>
                </a:lnTo>
                <a:close/>
                <a:moveTo>
                  <a:pt x="258291" y="19050"/>
                </a:moveTo>
                <a:lnTo>
                  <a:pt x="258291" y="114300"/>
                </a:lnTo>
                <a:lnTo>
                  <a:pt x="490527" y="114300"/>
                </a:lnTo>
                <a:lnTo>
                  <a:pt x="514331" y="66675"/>
                </a:lnTo>
                <a:lnTo>
                  <a:pt x="490527" y="19050"/>
                </a:lnTo>
                <a:close/>
                <a:moveTo>
                  <a:pt x="239241" y="0"/>
                </a:moveTo>
                <a:lnTo>
                  <a:pt x="559454" y="0"/>
                </a:lnTo>
                <a:lnTo>
                  <a:pt x="592782" y="66675"/>
                </a:lnTo>
                <a:lnTo>
                  <a:pt x="559454" y="133350"/>
                </a:lnTo>
                <a:lnTo>
                  <a:pt x="315441" y="133350"/>
                </a:lnTo>
                <a:lnTo>
                  <a:pt x="315441" y="152400"/>
                </a:lnTo>
                <a:lnTo>
                  <a:pt x="334491" y="152400"/>
                </a:lnTo>
                <a:lnTo>
                  <a:pt x="334491" y="285750"/>
                </a:lnTo>
                <a:lnTo>
                  <a:pt x="315441" y="285750"/>
                </a:lnTo>
                <a:lnTo>
                  <a:pt x="315441" y="304800"/>
                </a:lnTo>
                <a:lnTo>
                  <a:pt x="559454" y="304800"/>
                </a:lnTo>
                <a:lnTo>
                  <a:pt x="592782" y="371475"/>
                </a:lnTo>
                <a:lnTo>
                  <a:pt x="559454" y="438150"/>
                </a:lnTo>
                <a:lnTo>
                  <a:pt x="315441" y="438150"/>
                </a:lnTo>
                <a:lnTo>
                  <a:pt x="315441" y="609600"/>
                </a:lnTo>
                <a:lnTo>
                  <a:pt x="296391" y="609600"/>
                </a:lnTo>
                <a:lnTo>
                  <a:pt x="296391" y="438150"/>
                </a:lnTo>
                <a:lnTo>
                  <a:pt x="277341" y="438150"/>
                </a:lnTo>
                <a:lnTo>
                  <a:pt x="277341" y="609600"/>
                </a:lnTo>
                <a:lnTo>
                  <a:pt x="258291" y="609600"/>
                </a:lnTo>
                <a:lnTo>
                  <a:pt x="258291" y="438150"/>
                </a:lnTo>
                <a:lnTo>
                  <a:pt x="239241" y="438150"/>
                </a:lnTo>
                <a:lnTo>
                  <a:pt x="239241" y="304800"/>
                </a:lnTo>
                <a:lnTo>
                  <a:pt x="258291" y="304800"/>
                </a:lnTo>
                <a:lnTo>
                  <a:pt x="258291" y="285750"/>
                </a:lnTo>
                <a:lnTo>
                  <a:pt x="33328" y="285750"/>
                </a:lnTo>
                <a:lnTo>
                  <a:pt x="0" y="219075"/>
                </a:lnTo>
                <a:lnTo>
                  <a:pt x="33328" y="152400"/>
                </a:lnTo>
                <a:lnTo>
                  <a:pt x="258291" y="152400"/>
                </a:lnTo>
                <a:lnTo>
                  <a:pt x="258291" y="133350"/>
                </a:lnTo>
                <a:lnTo>
                  <a:pt x="239241" y="13335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任意多边形: 形状 56"/>
          <p:cNvSpPr/>
          <p:nvPr>
            <p:custDataLst>
              <p:tags r:id="rId32"/>
            </p:custDataLst>
          </p:nvPr>
        </p:nvSpPr>
        <p:spPr>
          <a:xfrm>
            <a:off x="11475726" y="5117105"/>
            <a:ext cx="609424" cy="609600"/>
          </a:xfrm>
          <a:custGeom>
            <a:avLst/>
            <a:gdLst>
              <a:gd name="connsiteX0" fmla="*/ 94830 w 609424"/>
              <a:gd name="connsiteY0" fmla="*/ 419100 h 609600"/>
              <a:gd name="connsiteX1" fmla="*/ 113880 w 609424"/>
              <a:gd name="connsiteY1" fmla="*/ 419100 h 609600"/>
              <a:gd name="connsiteX2" fmla="*/ 113880 w 609424"/>
              <a:gd name="connsiteY2" fmla="*/ 438302 h 609600"/>
              <a:gd name="connsiteX3" fmla="*/ 132787 w 609424"/>
              <a:gd name="connsiteY3" fmla="*/ 438302 h 609600"/>
              <a:gd name="connsiteX4" fmla="*/ 132787 w 609424"/>
              <a:gd name="connsiteY4" fmla="*/ 457352 h 609600"/>
              <a:gd name="connsiteX5" fmla="*/ 113880 w 609424"/>
              <a:gd name="connsiteY5" fmla="*/ 457352 h 609600"/>
              <a:gd name="connsiteX6" fmla="*/ 113880 w 609424"/>
              <a:gd name="connsiteY6" fmla="*/ 476402 h 609600"/>
              <a:gd name="connsiteX7" fmla="*/ 94830 w 609424"/>
              <a:gd name="connsiteY7" fmla="*/ 476402 h 609600"/>
              <a:gd name="connsiteX8" fmla="*/ 94830 w 609424"/>
              <a:gd name="connsiteY8" fmla="*/ 457352 h 609600"/>
              <a:gd name="connsiteX9" fmla="*/ 75485 w 609424"/>
              <a:gd name="connsiteY9" fmla="*/ 457352 h 609600"/>
              <a:gd name="connsiteX10" fmla="*/ 75485 w 609424"/>
              <a:gd name="connsiteY10" fmla="*/ 438302 h 609600"/>
              <a:gd name="connsiteX11" fmla="*/ 94830 w 609424"/>
              <a:gd name="connsiteY11" fmla="*/ 438302 h 609600"/>
              <a:gd name="connsiteX12" fmla="*/ 304233 w 609424"/>
              <a:gd name="connsiteY12" fmla="*/ 366824 h 609600"/>
              <a:gd name="connsiteX13" fmla="*/ 230366 w 609424"/>
              <a:gd name="connsiteY13" fmla="*/ 491654 h 609600"/>
              <a:gd name="connsiteX14" fmla="*/ 304233 w 609424"/>
              <a:gd name="connsiteY14" fmla="*/ 491653 h 609600"/>
              <a:gd name="connsiteX15" fmla="*/ 323283 w 609424"/>
              <a:gd name="connsiteY15" fmla="*/ 366770 h 609600"/>
              <a:gd name="connsiteX16" fmla="*/ 323283 w 609424"/>
              <a:gd name="connsiteY16" fmla="*/ 491654 h 609600"/>
              <a:gd name="connsiteX17" fmla="*/ 397325 w 609424"/>
              <a:gd name="connsiteY17" fmla="*/ 491654 h 609600"/>
              <a:gd name="connsiteX18" fmla="*/ 569398 w 609424"/>
              <a:gd name="connsiteY18" fmla="*/ 361950 h 609600"/>
              <a:gd name="connsiteX19" fmla="*/ 569398 w 609424"/>
              <a:gd name="connsiteY19" fmla="*/ 381000 h 609600"/>
              <a:gd name="connsiteX20" fmla="*/ 578923 w 609424"/>
              <a:gd name="connsiteY20" fmla="*/ 381000 h 609600"/>
              <a:gd name="connsiteX21" fmla="*/ 588448 w 609424"/>
              <a:gd name="connsiteY21" fmla="*/ 371475 h 609600"/>
              <a:gd name="connsiteX22" fmla="*/ 578923 w 609424"/>
              <a:gd name="connsiteY22" fmla="*/ 361950 h 609600"/>
              <a:gd name="connsiteX23" fmla="*/ 540823 w 609424"/>
              <a:gd name="connsiteY23" fmla="*/ 323850 h 609600"/>
              <a:gd name="connsiteX24" fmla="*/ 531298 w 609424"/>
              <a:gd name="connsiteY24" fmla="*/ 333375 h 609600"/>
              <a:gd name="connsiteX25" fmla="*/ 540823 w 609424"/>
              <a:gd name="connsiteY25" fmla="*/ 342900 h 609600"/>
              <a:gd name="connsiteX26" fmla="*/ 550348 w 609424"/>
              <a:gd name="connsiteY26" fmla="*/ 342900 h 609600"/>
              <a:gd name="connsiteX27" fmla="*/ 550348 w 609424"/>
              <a:gd name="connsiteY27" fmla="*/ 323850 h 609600"/>
              <a:gd name="connsiteX28" fmla="*/ 550348 w 609424"/>
              <a:gd name="connsiteY28" fmla="*/ 285750 h 609600"/>
              <a:gd name="connsiteX29" fmla="*/ 569398 w 609424"/>
              <a:gd name="connsiteY29" fmla="*/ 285750 h 609600"/>
              <a:gd name="connsiteX30" fmla="*/ 569398 w 609424"/>
              <a:gd name="connsiteY30" fmla="*/ 304800 h 609600"/>
              <a:gd name="connsiteX31" fmla="*/ 597973 w 609424"/>
              <a:gd name="connsiteY31" fmla="*/ 304800 h 609600"/>
              <a:gd name="connsiteX32" fmla="*/ 597973 w 609424"/>
              <a:gd name="connsiteY32" fmla="*/ 323850 h 609600"/>
              <a:gd name="connsiteX33" fmla="*/ 569398 w 609424"/>
              <a:gd name="connsiteY33" fmla="*/ 323850 h 609600"/>
              <a:gd name="connsiteX34" fmla="*/ 569398 w 609424"/>
              <a:gd name="connsiteY34" fmla="*/ 342900 h 609600"/>
              <a:gd name="connsiteX35" fmla="*/ 578923 w 609424"/>
              <a:gd name="connsiteY35" fmla="*/ 342900 h 609600"/>
              <a:gd name="connsiteX36" fmla="*/ 607498 w 609424"/>
              <a:gd name="connsiteY36" fmla="*/ 371475 h 609600"/>
              <a:gd name="connsiteX37" fmla="*/ 578923 w 609424"/>
              <a:gd name="connsiteY37" fmla="*/ 400050 h 609600"/>
              <a:gd name="connsiteX38" fmla="*/ 569398 w 609424"/>
              <a:gd name="connsiteY38" fmla="*/ 400050 h 609600"/>
              <a:gd name="connsiteX39" fmla="*/ 569398 w 609424"/>
              <a:gd name="connsiteY39" fmla="*/ 418505 h 609600"/>
              <a:gd name="connsiteX40" fmla="*/ 550348 w 609424"/>
              <a:gd name="connsiteY40" fmla="*/ 418505 h 609600"/>
              <a:gd name="connsiteX41" fmla="*/ 550348 w 609424"/>
              <a:gd name="connsiteY41" fmla="*/ 400050 h 609600"/>
              <a:gd name="connsiteX42" fmla="*/ 521773 w 609424"/>
              <a:gd name="connsiteY42" fmla="*/ 400050 h 609600"/>
              <a:gd name="connsiteX43" fmla="*/ 521773 w 609424"/>
              <a:gd name="connsiteY43" fmla="*/ 381000 h 609600"/>
              <a:gd name="connsiteX44" fmla="*/ 550348 w 609424"/>
              <a:gd name="connsiteY44" fmla="*/ 381000 h 609600"/>
              <a:gd name="connsiteX45" fmla="*/ 550348 w 609424"/>
              <a:gd name="connsiteY45" fmla="*/ 361950 h 609600"/>
              <a:gd name="connsiteX46" fmla="*/ 540823 w 609424"/>
              <a:gd name="connsiteY46" fmla="*/ 361950 h 609600"/>
              <a:gd name="connsiteX47" fmla="*/ 512248 w 609424"/>
              <a:gd name="connsiteY47" fmla="*/ 333375 h 609600"/>
              <a:gd name="connsiteX48" fmla="*/ 540823 w 609424"/>
              <a:gd name="connsiteY48" fmla="*/ 304800 h 609600"/>
              <a:gd name="connsiteX49" fmla="*/ 550348 w 609424"/>
              <a:gd name="connsiteY49" fmla="*/ 304800 h 609600"/>
              <a:gd name="connsiteX50" fmla="*/ 437730 w 609424"/>
              <a:gd name="connsiteY50" fmla="*/ 266700 h 609600"/>
              <a:gd name="connsiteX51" fmla="*/ 456780 w 609424"/>
              <a:gd name="connsiteY51" fmla="*/ 266700 h 609600"/>
              <a:gd name="connsiteX52" fmla="*/ 456780 w 609424"/>
              <a:gd name="connsiteY52" fmla="*/ 285902 h 609600"/>
              <a:gd name="connsiteX53" fmla="*/ 475687 w 609424"/>
              <a:gd name="connsiteY53" fmla="*/ 285902 h 609600"/>
              <a:gd name="connsiteX54" fmla="*/ 475687 w 609424"/>
              <a:gd name="connsiteY54" fmla="*/ 304952 h 609600"/>
              <a:gd name="connsiteX55" fmla="*/ 456780 w 609424"/>
              <a:gd name="connsiteY55" fmla="*/ 304952 h 609600"/>
              <a:gd name="connsiteX56" fmla="*/ 456780 w 609424"/>
              <a:gd name="connsiteY56" fmla="*/ 324002 h 609600"/>
              <a:gd name="connsiteX57" fmla="*/ 437730 w 609424"/>
              <a:gd name="connsiteY57" fmla="*/ 324002 h 609600"/>
              <a:gd name="connsiteX58" fmla="*/ 437730 w 609424"/>
              <a:gd name="connsiteY58" fmla="*/ 304952 h 609600"/>
              <a:gd name="connsiteX59" fmla="*/ 418385 w 609424"/>
              <a:gd name="connsiteY59" fmla="*/ 304952 h 609600"/>
              <a:gd name="connsiteX60" fmla="*/ 418385 w 609424"/>
              <a:gd name="connsiteY60" fmla="*/ 285902 h 609600"/>
              <a:gd name="connsiteX61" fmla="*/ 437730 w 609424"/>
              <a:gd name="connsiteY61" fmla="*/ 285902 h 609600"/>
              <a:gd name="connsiteX62" fmla="*/ 102933 w 609424"/>
              <a:gd name="connsiteY62" fmla="*/ 251138 h 609600"/>
              <a:gd name="connsiteX63" fmla="*/ 24575 w 609424"/>
              <a:gd name="connsiteY63" fmla="*/ 280020 h 609600"/>
              <a:gd name="connsiteX64" fmla="*/ 30863 w 609424"/>
              <a:gd name="connsiteY64" fmla="*/ 296782 h 609600"/>
              <a:gd name="connsiteX65" fmla="*/ 109230 w 609424"/>
              <a:gd name="connsiteY65" fmla="*/ 267909 h 609600"/>
              <a:gd name="connsiteX66" fmla="*/ 306213 w 609424"/>
              <a:gd name="connsiteY66" fmla="*/ 210768 h 609600"/>
              <a:gd name="connsiteX67" fmla="*/ 294317 w 609424"/>
              <a:gd name="connsiteY67" fmla="*/ 237418 h 609600"/>
              <a:gd name="connsiteX68" fmla="*/ 320967 w 609424"/>
              <a:gd name="connsiteY68" fmla="*/ 249315 h 609600"/>
              <a:gd name="connsiteX69" fmla="*/ 332863 w 609424"/>
              <a:gd name="connsiteY69" fmla="*/ 222665 h 609600"/>
              <a:gd name="connsiteX70" fmla="*/ 306213 w 609424"/>
              <a:gd name="connsiteY70" fmla="*/ 210768 h 609600"/>
              <a:gd name="connsiteX71" fmla="*/ 448940 w 609424"/>
              <a:gd name="connsiteY71" fmla="*/ 86748 h 609600"/>
              <a:gd name="connsiteX72" fmla="*/ 110710 w 609424"/>
              <a:gd name="connsiteY72" fmla="*/ 215568 h 609600"/>
              <a:gd name="connsiteX73" fmla="*/ 138280 w 609424"/>
              <a:gd name="connsiteY73" fmla="*/ 287703 h 609600"/>
              <a:gd name="connsiteX74" fmla="*/ 274382 w 609424"/>
              <a:gd name="connsiteY74" fmla="*/ 235867 h 609600"/>
              <a:gd name="connsiteX75" fmla="*/ 291892 w 609424"/>
              <a:gd name="connsiteY75" fmla="*/ 196815 h 609600"/>
              <a:gd name="connsiteX76" fmla="*/ 346744 w 609424"/>
              <a:gd name="connsiteY76" fmla="*/ 208308 h 609600"/>
              <a:gd name="connsiteX77" fmla="*/ 476510 w 609424"/>
              <a:gd name="connsiteY77" fmla="*/ 158883 h 609600"/>
              <a:gd name="connsiteX78" fmla="*/ 94980 w 609424"/>
              <a:gd name="connsiteY78" fmla="*/ 76200 h 609600"/>
              <a:gd name="connsiteX79" fmla="*/ 94980 w 609424"/>
              <a:gd name="connsiteY79" fmla="*/ 95250 h 609600"/>
              <a:gd name="connsiteX80" fmla="*/ 104505 w 609424"/>
              <a:gd name="connsiteY80" fmla="*/ 95250 h 609600"/>
              <a:gd name="connsiteX81" fmla="*/ 114030 w 609424"/>
              <a:gd name="connsiteY81" fmla="*/ 85725 h 609600"/>
              <a:gd name="connsiteX82" fmla="*/ 104505 w 609424"/>
              <a:gd name="connsiteY82" fmla="*/ 76200 h 609600"/>
              <a:gd name="connsiteX83" fmla="*/ 66405 w 609424"/>
              <a:gd name="connsiteY83" fmla="*/ 38100 h 609600"/>
              <a:gd name="connsiteX84" fmla="*/ 56880 w 609424"/>
              <a:gd name="connsiteY84" fmla="*/ 47625 h 609600"/>
              <a:gd name="connsiteX85" fmla="*/ 66405 w 609424"/>
              <a:gd name="connsiteY85" fmla="*/ 57150 h 609600"/>
              <a:gd name="connsiteX86" fmla="*/ 75930 w 609424"/>
              <a:gd name="connsiteY86" fmla="*/ 57150 h 609600"/>
              <a:gd name="connsiteX87" fmla="*/ 75930 w 609424"/>
              <a:gd name="connsiteY87" fmla="*/ 38100 h 609600"/>
              <a:gd name="connsiteX88" fmla="*/ 539511 w 609424"/>
              <a:gd name="connsiteY88" fmla="*/ 25589 h 609600"/>
              <a:gd name="connsiteX89" fmla="*/ 457870 w 609424"/>
              <a:gd name="connsiteY89" fmla="*/ 56759 h 609600"/>
              <a:gd name="connsiteX90" fmla="*/ 476396 w 609424"/>
              <a:gd name="connsiteY90" fmla="*/ 105225 h 609600"/>
              <a:gd name="connsiteX91" fmla="*/ 501123 w 609424"/>
              <a:gd name="connsiteY91" fmla="*/ 169896 h 609600"/>
              <a:gd name="connsiteX92" fmla="*/ 501117 w 609424"/>
              <a:gd name="connsiteY92" fmla="*/ 169899 h 609600"/>
              <a:gd name="connsiteX93" fmla="*/ 503179 w 609424"/>
              <a:gd name="connsiteY93" fmla="*/ 175291 h 609600"/>
              <a:gd name="connsiteX94" fmla="*/ 584830 w 609424"/>
              <a:gd name="connsiteY94" fmla="*/ 144121 h 609600"/>
              <a:gd name="connsiteX95" fmla="*/ 550506 w 609424"/>
              <a:gd name="connsiteY95" fmla="*/ 995 h 609600"/>
              <a:gd name="connsiteX96" fmla="*/ 609424 w 609424"/>
              <a:gd name="connsiteY96" fmla="*/ 155116 h 609600"/>
              <a:gd name="connsiteX97" fmla="*/ 492184 w 609424"/>
              <a:gd name="connsiteY97" fmla="*/ 199885 h 609600"/>
              <a:gd name="connsiteX98" fmla="*/ 483314 w 609424"/>
              <a:gd name="connsiteY98" fmla="*/ 176679 h 609600"/>
              <a:gd name="connsiteX99" fmla="*/ 352928 w 609424"/>
              <a:gd name="connsiteY99" fmla="*/ 226336 h 609600"/>
              <a:gd name="connsiteX100" fmla="*/ 323283 w 609424"/>
              <a:gd name="connsiteY100" fmla="*/ 268369 h 609600"/>
              <a:gd name="connsiteX101" fmla="*/ 323283 w 609424"/>
              <a:gd name="connsiteY101" fmla="*/ 329412 h 609600"/>
              <a:gd name="connsiteX102" fmla="*/ 475980 w 609424"/>
              <a:gd name="connsiteY102" fmla="*/ 586959 h 609600"/>
              <a:gd name="connsiteX103" fmla="*/ 475980 w 609424"/>
              <a:gd name="connsiteY103" fmla="*/ 609600 h 609600"/>
              <a:gd name="connsiteX104" fmla="*/ 456930 w 609424"/>
              <a:gd name="connsiteY104" fmla="*/ 609600 h 609600"/>
              <a:gd name="connsiteX105" fmla="*/ 456930 w 609424"/>
              <a:gd name="connsiteY105" fmla="*/ 592187 h 609600"/>
              <a:gd name="connsiteX106" fmla="*/ 408619 w 609424"/>
              <a:gd name="connsiteY106" fmla="*/ 510703 h 609600"/>
              <a:gd name="connsiteX107" fmla="*/ 323283 w 609424"/>
              <a:gd name="connsiteY107" fmla="*/ 510703 h 609600"/>
              <a:gd name="connsiteX108" fmla="*/ 323283 w 609424"/>
              <a:gd name="connsiteY108" fmla="*/ 609600 h 609600"/>
              <a:gd name="connsiteX109" fmla="*/ 304233 w 609424"/>
              <a:gd name="connsiteY109" fmla="*/ 609600 h 609600"/>
              <a:gd name="connsiteX110" fmla="*/ 304233 w 609424"/>
              <a:gd name="connsiteY110" fmla="*/ 510703 h 609600"/>
              <a:gd name="connsiteX111" fmla="*/ 219093 w 609424"/>
              <a:gd name="connsiteY111" fmla="*/ 510703 h 609600"/>
              <a:gd name="connsiteX112" fmla="*/ 170883 w 609424"/>
              <a:gd name="connsiteY112" fmla="*/ 592178 h 609600"/>
              <a:gd name="connsiteX113" fmla="*/ 170883 w 609424"/>
              <a:gd name="connsiteY113" fmla="*/ 609600 h 609600"/>
              <a:gd name="connsiteX114" fmla="*/ 151833 w 609424"/>
              <a:gd name="connsiteY114" fmla="*/ 609600 h 609600"/>
              <a:gd name="connsiteX115" fmla="*/ 151833 w 609424"/>
              <a:gd name="connsiteY115" fmla="*/ 586969 h 609600"/>
              <a:gd name="connsiteX116" fmla="*/ 304233 w 609424"/>
              <a:gd name="connsiteY116" fmla="*/ 329422 h 609600"/>
              <a:gd name="connsiteX117" fmla="*/ 304233 w 609424"/>
              <a:gd name="connsiteY117" fmla="*/ 268488 h 609600"/>
              <a:gd name="connsiteX118" fmla="*/ 281672 w 609424"/>
              <a:gd name="connsiteY118" fmla="*/ 253473 h 609600"/>
              <a:gd name="connsiteX119" fmla="*/ 127285 w 609424"/>
              <a:gd name="connsiteY119" fmla="*/ 312279 h 609600"/>
              <a:gd name="connsiteX120" fmla="*/ 116992 w 609424"/>
              <a:gd name="connsiteY120" fmla="*/ 285359 h 609600"/>
              <a:gd name="connsiteX121" fmla="*/ 19683 w 609424"/>
              <a:gd name="connsiteY121" fmla="*/ 321208 h 609600"/>
              <a:gd name="connsiteX122" fmla="*/ 0 w 609424"/>
              <a:gd name="connsiteY122" fmla="*/ 268765 h 609600"/>
              <a:gd name="connsiteX123" fmla="*/ 96982 w 609424"/>
              <a:gd name="connsiteY123" fmla="*/ 233025 h 609600"/>
              <a:gd name="connsiteX124" fmla="*/ 86097 w 609424"/>
              <a:gd name="connsiteY124" fmla="*/ 204555 h 609600"/>
              <a:gd name="connsiteX125" fmla="*/ 442138 w 609424"/>
              <a:gd name="connsiteY125" fmla="*/ 68951 h 609600"/>
              <a:gd name="connsiteX126" fmla="*/ 433276 w 609424"/>
              <a:gd name="connsiteY126" fmla="*/ 45764 h 609600"/>
              <a:gd name="connsiteX127" fmla="*/ 75930 w 609424"/>
              <a:gd name="connsiteY127" fmla="*/ 0 h 609600"/>
              <a:gd name="connsiteX128" fmla="*/ 94980 w 609424"/>
              <a:gd name="connsiteY128" fmla="*/ 0 h 609600"/>
              <a:gd name="connsiteX129" fmla="*/ 94980 w 609424"/>
              <a:gd name="connsiteY129" fmla="*/ 19050 h 609600"/>
              <a:gd name="connsiteX130" fmla="*/ 123555 w 609424"/>
              <a:gd name="connsiteY130" fmla="*/ 19050 h 609600"/>
              <a:gd name="connsiteX131" fmla="*/ 123555 w 609424"/>
              <a:gd name="connsiteY131" fmla="*/ 38100 h 609600"/>
              <a:gd name="connsiteX132" fmla="*/ 94980 w 609424"/>
              <a:gd name="connsiteY132" fmla="*/ 38100 h 609600"/>
              <a:gd name="connsiteX133" fmla="*/ 94980 w 609424"/>
              <a:gd name="connsiteY133" fmla="*/ 57150 h 609600"/>
              <a:gd name="connsiteX134" fmla="*/ 104505 w 609424"/>
              <a:gd name="connsiteY134" fmla="*/ 57150 h 609600"/>
              <a:gd name="connsiteX135" fmla="*/ 133080 w 609424"/>
              <a:gd name="connsiteY135" fmla="*/ 85725 h 609600"/>
              <a:gd name="connsiteX136" fmla="*/ 104505 w 609424"/>
              <a:gd name="connsiteY136" fmla="*/ 114300 h 609600"/>
              <a:gd name="connsiteX137" fmla="*/ 94980 w 609424"/>
              <a:gd name="connsiteY137" fmla="*/ 114300 h 609600"/>
              <a:gd name="connsiteX138" fmla="*/ 94980 w 609424"/>
              <a:gd name="connsiteY138" fmla="*/ 134243 h 609600"/>
              <a:gd name="connsiteX139" fmla="*/ 75930 w 609424"/>
              <a:gd name="connsiteY139" fmla="*/ 134243 h 609600"/>
              <a:gd name="connsiteX140" fmla="*/ 75930 w 609424"/>
              <a:gd name="connsiteY140" fmla="*/ 114300 h 609600"/>
              <a:gd name="connsiteX141" fmla="*/ 47355 w 609424"/>
              <a:gd name="connsiteY141" fmla="*/ 114300 h 609600"/>
              <a:gd name="connsiteX142" fmla="*/ 47355 w 609424"/>
              <a:gd name="connsiteY142" fmla="*/ 95250 h 609600"/>
              <a:gd name="connsiteX143" fmla="*/ 75930 w 609424"/>
              <a:gd name="connsiteY143" fmla="*/ 95250 h 609600"/>
              <a:gd name="connsiteX144" fmla="*/ 75930 w 609424"/>
              <a:gd name="connsiteY144" fmla="*/ 76200 h 609600"/>
              <a:gd name="connsiteX145" fmla="*/ 66405 w 609424"/>
              <a:gd name="connsiteY145" fmla="*/ 76200 h 609600"/>
              <a:gd name="connsiteX146" fmla="*/ 37830 w 609424"/>
              <a:gd name="connsiteY146" fmla="*/ 47625 h 609600"/>
              <a:gd name="connsiteX147" fmla="*/ 66405 w 609424"/>
              <a:gd name="connsiteY147" fmla="*/ 19050 h 609600"/>
              <a:gd name="connsiteX148" fmla="*/ 75930 w 609424"/>
              <a:gd name="connsiteY148" fmla="*/ 190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09424" h="609600">
                <a:moveTo>
                  <a:pt x="94830" y="419100"/>
                </a:moveTo>
                <a:lnTo>
                  <a:pt x="113880" y="419100"/>
                </a:lnTo>
                <a:lnTo>
                  <a:pt x="113880" y="438302"/>
                </a:lnTo>
                <a:lnTo>
                  <a:pt x="132787" y="438302"/>
                </a:lnTo>
                <a:lnTo>
                  <a:pt x="132787" y="457352"/>
                </a:lnTo>
                <a:lnTo>
                  <a:pt x="113880" y="457352"/>
                </a:lnTo>
                <a:lnTo>
                  <a:pt x="113880" y="476402"/>
                </a:lnTo>
                <a:lnTo>
                  <a:pt x="94830" y="476402"/>
                </a:lnTo>
                <a:lnTo>
                  <a:pt x="94830" y="457352"/>
                </a:lnTo>
                <a:lnTo>
                  <a:pt x="75485" y="457352"/>
                </a:lnTo>
                <a:lnTo>
                  <a:pt x="75485" y="438302"/>
                </a:lnTo>
                <a:lnTo>
                  <a:pt x="94830" y="438302"/>
                </a:lnTo>
                <a:close/>
                <a:moveTo>
                  <a:pt x="304233" y="366824"/>
                </a:moveTo>
                <a:lnTo>
                  <a:pt x="230366" y="491654"/>
                </a:lnTo>
                <a:lnTo>
                  <a:pt x="304233" y="491653"/>
                </a:lnTo>
                <a:close/>
                <a:moveTo>
                  <a:pt x="323283" y="366770"/>
                </a:moveTo>
                <a:lnTo>
                  <a:pt x="323283" y="491654"/>
                </a:lnTo>
                <a:lnTo>
                  <a:pt x="397325" y="491654"/>
                </a:lnTo>
                <a:close/>
                <a:moveTo>
                  <a:pt x="569398" y="361950"/>
                </a:moveTo>
                <a:lnTo>
                  <a:pt x="569398" y="381000"/>
                </a:lnTo>
                <a:lnTo>
                  <a:pt x="578923" y="381000"/>
                </a:lnTo>
                <a:cubicBezTo>
                  <a:pt x="584183" y="381000"/>
                  <a:pt x="588448" y="376735"/>
                  <a:pt x="588448" y="371475"/>
                </a:cubicBezTo>
                <a:cubicBezTo>
                  <a:pt x="588448" y="366215"/>
                  <a:pt x="584183" y="361950"/>
                  <a:pt x="578923" y="361950"/>
                </a:cubicBezTo>
                <a:close/>
                <a:moveTo>
                  <a:pt x="540823" y="323850"/>
                </a:moveTo>
                <a:cubicBezTo>
                  <a:pt x="535563" y="323850"/>
                  <a:pt x="531298" y="328115"/>
                  <a:pt x="531298" y="333375"/>
                </a:cubicBezTo>
                <a:cubicBezTo>
                  <a:pt x="531298" y="338635"/>
                  <a:pt x="535563" y="342900"/>
                  <a:pt x="540823" y="342900"/>
                </a:cubicBezTo>
                <a:lnTo>
                  <a:pt x="550348" y="342900"/>
                </a:lnTo>
                <a:lnTo>
                  <a:pt x="550348" y="323850"/>
                </a:lnTo>
                <a:close/>
                <a:moveTo>
                  <a:pt x="550348" y="285750"/>
                </a:moveTo>
                <a:lnTo>
                  <a:pt x="569398" y="285750"/>
                </a:lnTo>
                <a:lnTo>
                  <a:pt x="569398" y="304800"/>
                </a:lnTo>
                <a:lnTo>
                  <a:pt x="597973" y="304800"/>
                </a:lnTo>
                <a:lnTo>
                  <a:pt x="597973" y="323850"/>
                </a:lnTo>
                <a:lnTo>
                  <a:pt x="569398" y="323850"/>
                </a:lnTo>
                <a:lnTo>
                  <a:pt x="569398" y="342900"/>
                </a:lnTo>
                <a:lnTo>
                  <a:pt x="578923" y="342900"/>
                </a:lnTo>
                <a:cubicBezTo>
                  <a:pt x="594705" y="342900"/>
                  <a:pt x="607498" y="355694"/>
                  <a:pt x="607498" y="371475"/>
                </a:cubicBezTo>
                <a:cubicBezTo>
                  <a:pt x="607498" y="387256"/>
                  <a:pt x="594705" y="400050"/>
                  <a:pt x="578923" y="400050"/>
                </a:cubicBezTo>
                <a:lnTo>
                  <a:pt x="569398" y="400050"/>
                </a:lnTo>
                <a:lnTo>
                  <a:pt x="569398" y="418505"/>
                </a:lnTo>
                <a:lnTo>
                  <a:pt x="550348" y="418505"/>
                </a:lnTo>
                <a:lnTo>
                  <a:pt x="550348" y="400050"/>
                </a:lnTo>
                <a:lnTo>
                  <a:pt x="521773" y="400050"/>
                </a:lnTo>
                <a:lnTo>
                  <a:pt x="521773" y="381000"/>
                </a:lnTo>
                <a:lnTo>
                  <a:pt x="550348" y="381000"/>
                </a:lnTo>
                <a:lnTo>
                  <a:pt x="550348" y="361950"/>
                </a:lnTo>
                <a:lnTo>
                  <a:pt x="540823" y="361950"/>
                </a:lnTo>
                <a:cubicBezTo>
                  <a:pt x="525042" y="361950"/>
                  <a:pt x="512248" y="349156"/>
                  <a:pt x="512248" y="333375"/>
                </a:cubicBezTo>
                <a:cubicBezTo>
                  <a:pt x="512248" y="317594"/>
                  <a:pt x="525042" y="304800"/>
                  <a:pt x="540823" y="304800"/>
                </a:cubicBezTo>
                <a:lnTo>
                  <a:pt x="550348" y="304800"/>
                </a:lnTo>
                <a:close/>
                <a:moveTo>
                  <a:pt x="437730" y="266700"/>
                </a:moveTo>
                <a:lnTo>
                  <a:pt x="456780" y="266700"/>
                </a:lnTo>
                <a:lnTo>
                  <a:pt x="456780" y="285902"/>
                </a:lnTo>
                <a:lnTo>
                  <a:pt x="475687" y="285902"/>
                </a:lnTo>
                <a:lnTo>
                  <a:pt x="475687" y="304952"/>
                </a:lnTo>
                <a:lnTo>
                  <a:pt x="456780" y="304952"/>
                </a:lnTo>
                <a:lnTo>
                  <a:pt x="456780" y="324002"/>
                </a:lnTo>
                <a:lnTo>
                  <a:pt x="437730" y="324002"/>
                </a:lnTo>
                <a:lnTo>
                  <a:pt x="437730" y="304952"/>
                </a:lnTo>
                <a:lnTo>
                  <a:pt x="418385" y="304952"/>
                </a:lnTo>
                <a:lnTo>
                  <a:pt x="418385" y="285902"/>
                </a:lnTo>
                <a:lnTo>
                  <a:pt x="437730" y="285902"/>
                </a:lnTo>
                <a:close/>
                <a:moveTo>
                  <a:pt x="102933" y="251138"/>
                </a:moveTo>
                <a:lnTo>
                  <a:pt x="24575" y="280020"/>
                </a:lnTo>
                <a:lnTo>
                  <a:pt x="30863" y="296782"/>
                </a:lnTo>
                <a:lnTo>
                  <a:pt x="109230" y="267909"/>
                </a:lnTo>
                <a:close/>
                <a:moveTo>
                  <a:pt x="306213" y="210768"/>
                </a:moveTo>
                <a:cubicBezTo>
                  <a:pt x="295569" y="214842"/>
                  <a:pt x="290243" y="226774"/>
                  <a:pt x="294317" y="237418"/>
                </a:cubicBezTo>
                <a:cubicBezTo>
                  <a:pt x="298391" y="248062"/>
                  <a:pt x="310322" y="253389"/>
                  <a:pt x="320967" y="249315"/>
                </a:cubicBezTo>
                <a:cubicBezTo>
                  <a:pt x="331606" y="245236"/>
                  <a:pt x="336930" y="233309"/>
                  <a:pt x="332863" y="222665"/>
                </a:cubicBezTo>
                <a:cubicBezTo>
                  <a:pt x="328789" y="212021"/>
                  <a:pt x="316858" y="206694"/>
                  <a:pt x="306213" y="210768"/>
                </a:cubicBezTo>
                <a:close/>
                <a:moveTo>
                  <a:pt x="448940" y="86748"/>
                </a:moveTo>
                <a:lnTo>
                  <a:pt x="110710" y="215568"/>
                </a:lnTo>
                <a:lnTo>
                  <a:pt x="138280" y="287703"/>
                </a:lnTo>
                <a:lnTo>
                  <a:pt x="274382" y="235867"/>
                </a:lnTo>
                <a:cubicBezTo>
                  <a:pt x="272083" y="220546"/>
                  <a:pt x="278923" y="205290"/>
                  <a:pt x="291892" y="196815"/>
                </a:cubicBezTo>
                <a:cubicBezTo>
                  <a:pt x="310213" y="184842"/>
                  <a:pt x="334771" y="189987"/>
                  <a:pt x="346744" y="208308"/>
                </a:cubicBezTo>
                <a:lnTo>
                  <a:pt x="476510" y="158883"/>
                </a:lnTo>
                <a:close/>
                <a:moveTo>
                  <a:pt x="94980" y="76200"/>
                </a:moveTo>
                <a:lnTo>
                  <a:pt x="94980" y="95250"/>
                </a:lnTo>
                <a:lnTo>
                  <a:pt x="104505" y="95250"/>
                </a:lnTo>
                <a:cubicBezTo>
                  <a:pt x="109765" y="95250"/>
                  <a:pt x="114030" y="90985"/>
                  <a:pt x="114030" y="85725"/>
                </a:cubicBezTo>
                <a:cubicBezTo>
                  <a:pt x="114030" y="80465"/>
                  <a:pt x="109765" y="76200"/>
                  <a:pt x="104505" y="76200"/>
                </a:cubicBezTo>
                <a:close/>
                <a:moveTo>
                  <a:pt x="66405" y="38100"/>
                </a:moveTo>
                <a:cubicBezTo>
                  <a:pt x="61145" y="38100"/>
                  <a:pt x="56880" y="42365"/>
                  <a:pt x="56880" y="47625"/>
                </a:cubicBezTo>
                <a:cubicBezTo>
                  <a:pt x="56880" y="52885"/>
                  <a:pt x="61145" y="57150"/>
                  <a:pt x="66405" y="57150"/>
                </a:cubicBezTo>
                <a:lnTo>
                  <a:pt x="75930" y="57150"/>
                </a:lnTo>
                <a:lnTo>
                  <a:pt x="75930" y="38100"/>
                </a:lnTo>
                <a:close/>
                <a:moveTo>
                  <a:pt x="539511" y="25589"/>
                </a:moveTo>
                <a:lnTo>
                  <a:pt x="457870" y="56759"/>
                </a:lnTo>
                <a:lnTo>
                  <a:pt x="476396" y="105225"/>
                </a:lnTo>
                <a:lnTo>
                  <a:pt x="501123" y="169896"/>
                </a:lnTo>
                <a:lnTo>
                  <a:pt x="501117" y="169899"/>
                </a:lnTo>
                <a:lnTo>
                  <a:pt x="503179" y="175291"/>
                </a:lnTo>
                <a:lnTo>
                  <a:pt x="584830" y="144121"/>
                </a:lnTo>
                <a:close/>
                <a:moveTo>
                  <a:pt x="550506" y="995"/>
                </a:moveTo>
                <a:lnTo>
                  <a:pt x="609424" y="155116"/>
                </a:lnTo>
                <a:lnTo>
                  <a:pt x="492184" y="199885"/>
                </a:lnTo>
                <a:lnTo>
                  <a:pt x="483314" y="176679"/>
                </a:lnTo>
                <a:lnTo>
                  <a:pt x="352928" y="226336"/>
                </a:lnTo>
                <a:cubicBezTo>
                  <a:pt x="355481" y="245924"/>
                  <a:pt x="342592" y="264199"/>
                  <a:pt x="323283" y="268369"/>
                </a:cubicBezTo>
                <a:lnTo>
                  <a:pt x="323283" y="329412"/>
                </a:lnTo>
                <a:lnTo>
                  <a:pt x="475980" y="586959"/>
                </a:lnTo>
                <a:lnTo>
                  <a:pt x="475980" y="609600"/>
                </a:lnTo>
                <a:lnTo>
                  <a:pt x="456930" y="609600"/>
                </a:lnTo>
                <a:lnTo>
                  <a:pt x="456930" y="592187"/>
                </a:lnTo>
                <a:lnTo>
                  <a:pt x="408619" y="510703"/>
                </a:lnTo>
                <a:lnTo>
                  <a:pt x="323283" y="510703"/>
                </a:lnTo>
                <a:lnTo>
                  <a:pt x="323283" y="609600"/>
                </a:lnTo>
                <a:lnTo>
                  <a:pt x="304233" y="609600"/>
                </a:lnTo>
                <a:lnTo>
                  <a:pt x="304233" y="510703"/>
                </a:lnTo>
                <a:lnTo>
                  <a:pt x="219093" y="510703"/>
                </a:lnTo>
                <a:lnTo>
                  <a:pt x="170883" y="592178"/>
                </a:lnTo>
                <a:lnTo>
                  <a:pt x="170883" y="609600"/>
                </a:lnTo>
                <a:lnTo>
                  <a:pt x="151833" y="609600"/>
                </a:lnTo>
                <a:lnTo>
                  <a:pt x="151833" y="586969"/>
                </a:lnTo>
                <a:lnTo>
                  <a:pt x="304233" y="329422"/>
                </a:lnTo>
                <a:lnTo>
                  <a:pt x="304233" y="268488"/>
                </a:lnTo>
                <a:cubicBezTo>
                  <a:pt x="295184" y="266285"/>
                  <a:pt x="287198" y="260970"/>
                  <a:pt x="281672" y="253473"/>
                </a:cubicBezTo>
                <a:lnTo>
                  <a:pt x="127285" y="312279"/>
                </a:lnTo>
                <a:lnTo>
                  <a:pt x="116992" y="285359"/>
                </a:lnTo>
                <a:lnTo>
                  <a:pt x="19683" y="321208"/>
                </a:lnTo>
                <a:lnTo>
                  <a:pt x="0" y="268765"/>
                </a:lnTo>
                <a:lnTo>
                  <a:pt x="96982" y="233025"/>
                </a:lnTo>
                <a:lnTo>
                  <a:pt x="86097" y="204555"/>
                </a:lnTo>
                <a:lnTo>
                  <a:pt x="442138" y="68951"/>
                </a:lnTo>
                <a:lnTo>
                  <a:pt x="433276" y="45764"/>
                </a:lnTo>
                <a:close/>
                <a:moveTo>
                  <a:pt x="75930" y="0"/>
                </a:moveTo>
                <a:lnTo>
                  <a:pt x="94980" y="0"/>
                </a:lnTo>
                <a:lnTo>
                  <a:pt x="94980" y="19050"/>
                </a:lnTo>
                <a:lnTo>
                  <a:pt x="123555" y="19050"/>
                </a:lnTo>
                <a:lnTo>
                  <a:pt x="123555" y="38100"/>
                </a:lnTo>
                <a:lnTo>
                  <a:pt x="94980" y="38100"/>
                </a:lnTo>
                <a:lnTo>
                  <a:pt x="94980" y="57150"/>
                </a:lnTo>
                <a:lnTo>
                  <a:pt x="104505" y="57150"/>
                </a:lnTo>
                <a:cubicBezTo>
                  <a:pt x="120286" y="57150"/>
                  <a:pt x="133080" y="69944"/>
                  <a:pt x="133080" y="85725"/>
                </a:cubicBezTo>
                <a:cubicBezTo>
                  <a:pt x="133080" y="101506"/>
                  <a:pt x="120286" y="114300"/>
                  <a:pt x="104505" y="114300"/>
                </a:cubicBezTo>
                <a:lnTo>
                  <a:pt x="94980" y="114300"/>
                </a:lnTo>
                <a:lnTo>
                  <a:pt x="94980" y="134243"/>
                </a:lnTo>
                <a:lnTo>
                  <a:pt x="75930" y="134243"/>
                </a:lnTo>
                <a:lnTo>
                  <a:pt x="75930" y="114300"/>
                </a:lnTo>
                <a:lnTo>
                  <a:pt x="47355" y="114300"/>
                </a:lnTo>
                <a:lnTo>
                  <a:pt x="47355" y="95250"/>
                </a:lnTo>
                <a:lnTo>
                  <a:pt x="75930" y="95250"/>
                </a:lnTo>
                <a:lnTo>
                  <a:pt x="75930" y="76200"/>
                </a:lnTo>
                <a:lnTo>
                  <a:pt x="66405" y="76200"/>
                </a:lnTo>
                <a:cubicBezTo>
                  <a:pt x="50624" y="76200"/>
                  <a:pt x="37830" y="63406"/>
                  <a:pt x="37830" y="47625"/>
                </a:cubicBezTo>
                <a:cubicBezTo>
                  <a:pt x="37830" y="31844"/>
                  <a:pt x="50624" y="19050"/>
                  <a:pt x="66405" y="19050"/>
                </a:cubicBezTo>
                <a:lnTo>
                  <a:pt x="75930" y="1905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0">
        <p:split orient="vert"/>
      </p:transition>
    </mc:Choice>
    <mc:Fallback>
      <p:transition spd="slow" advTm="116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1494_4*m_i*1_1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5"/>
  <p:tag name="KSO_WM_UNIT_FILL_TYPE" val="1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5"/>
  <p:tag name="KSO_WM_UNIT_ID" val="diagram20201494_4*m_i*1_5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LINE_FORE_SCHEMECOLOR_INDEX" val="14"/>
  <p:tag name="KSO_WM_UNIT_LINE_FILL_TYPE" val="2"/>
  <p:tag name="KSO_WM_UNIT_USESOURCEFORMAT_APPLY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6"/>
  <p:tag name="KSO_WM_UNIT_ID" val="diagram20201494_4*m_i*1_6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14"/>
  <p:tag name="KSO_WM_UNIT_FILL_TYPE" val="1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7"/>
  <p:tag name="KSO_WM_UNIT_ID" val="diagram20201494_4*m_i*1_7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LINE_FORE_SCHEMECOLOR_INDEX" val="14"/>
  <p:tag name="KSO_WM_UNIT_LINE_FILL_TYPE" val="2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8"/>
  <p:tag name="KSO_WM_UNIT_ID" val="diagram20201494_4*m_i*1_8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14"/>
  <p:tag name="KSO_WM_UNI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9"/>
  <p:tag name="KSO_WM_UNIT_ID" val="diagram20201494_4*m_i*1_9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LINE_FORE_SCHEMECOLOR_INDEX" val="14"/>
  <p:tag name="KSO_WM_UNIT_LINE_FILL_TYPE" val="2"/>
  <p:tag name="KSO_WM_UNIT_USESOURCEFORMAT_APPLY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01494_4*m_i*1_2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14"/>
  <p:tag name="KSO_WM_UNI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01494_4*m_i*1_3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LINE_FORE_SCHEMECOLOR_INDEX" val="14"/>
  <p:tag name="KSO_WM_UNIT_LINE_FILL_TYPE" val="2"/>
  <p:tag name="KSO_WM_UNIT_USESOURCEFORMAT_APPLY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20201494_4*m_i*1_4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14"/>
  <p:tag name="KSO_WM_UNI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94_4*m_h_i*1_1_2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203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1494_4*m_h_f*1_1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94_4*m_h_i*1_1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94_4*m_h_a*1_1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94_4*m_h_i*1_2_2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207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1494_4*m_h_f*1_2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94_4*m_h_i*1_2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94_4*m_h_a*1_2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1494_4*m_h_i*1_3_2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94_4*m_h_i*1_3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1494_4*m_h_a*1_3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1494_4*m_h_f*1_3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1494_4*m_h_i*1_4_2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1494_4*m_h_i*1_4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2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1494_4*m_h_a*1_4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1494_4*m_h_f*1_4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01494_4*m_h_i*1_5_2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219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201494_4*m_h_f*1_5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01494_4*m_h_i*1_5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01494_4*m_h_a*1_5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1494_4*i*1"/>
  <p:tag name="KSO_WM_TEMPLATE_CATEGORY" val="diagram"/>
  <p:tag name="KSO_WM_TEMPLATE_INDEX" val="20201494"/>
  <p:tag name="KSO_WM_UNIT_LAYERLEVEL" val="1"/>
  <p:tag name="KSO_WM_TAG_VERSION" val="1.0"/>
  <p:tag name="KSO_WM_BEAUTIFY_FLAG" val=""/>
  <p:tag name="KSO_WM_UNIT_FILL_FORE_SCHEMECOLOR_INDEX" val="13"/>
  <p:tag name="KSO_WM_UNI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2"/>
  <p:tag name="KSO_WM_UNIT_ID" val="diagram20201494_4*i*2"/>
  <p:tag name="KSO_WM_TEMPLATE_CATEGORY" val="diagram"/>
  <p:tag name="KSO_WM_TEMPLATE_INDEX" val="20201494"/>
  <p:tag name="KSO_WM_UNIT_LAYERLEVEL" val="1"/>
  <p:tag name="KSO_WM_TAG_VERSION" val="1.0"/>
  <p:tag name="KSO_WM_BEAUTIFY_FLAG" val=""/>
  <p:tag name="KSO_WM_UNIT_FILL_FORE_SCHEMECOLOR_INDEX" val="13"/>
  <p:tag name="KSO_WM_UNI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225.xml><?xml version="1.0" encoding="utf-8"?>
<p:tagLst xmlns:p="http://schemas.openxmlformats.org/presentationml/2006/main">
  <p:tag name="KSO_WM_UNIT_TABLE_BEAUTIFY" val="smartTable{c97b80a7-5af2-4a92-ab26-9a3467d5d763}"/>
  <p:tag name="TABLE_ENDDRAG_ORIGIN_RECT" val="855*445"/>
  <p:tag name="TABLE_ENDDRAG_RECT" val="48*85*855*445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UNIT_TABLE_BEAUTIFY" val="smartTable{f784d857-82f6-46a0-bc87-bedddc5479d6}"/>
  <p:tag name="TABLE_ENDDRAG_ORIGIN_RECT" val="386*216"/>
  <p:tag name="TABLE_ENDDRAG_RECT" val="498*246*386*216"/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UNIT_TABLE_BEAUTIFY" val="smartTable{c789946d-e4cc-4cef-a108-95878e9f480d}"/>
  <p:tag name="TABLE_ENDDRAG_ORIGIN_RECT" val="386*220"/>
  <p:tag name="TABLE_ENDDRAG_RECT" val="71*246*386*220"/>
  <p:tag name="KSO_WM_BEAUTIFY_FLAG" val="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237.xml><?xml version="1.0" encoding="utf-8"?>
<p:tagLst xmlns:p="http://schemas.openxmlformats.org/presentationml/2006/main">
  <p:tag name="KSO_WM_UNIT_TABLE_BEAUTIFY" val="smartTable{126c2c59-faec-44e4-85aa-112a12537dc3}"/>
  <p:tag name="TABLE_ENDDRAG_ORIGIN_RECT" val="853*419"/>
  <p:tag name="TABLE_ENDDRAG_RECT" val="57*90*853*419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239.xml><?xml version="1.0" encoding="utf-8"?>
<p:tagLst xmlns:p="http://schemas.openxmlformats.org/presentationml/2006/main">
  <p:tag name="KSO_WM_UNIT_TABLE_BEAUTIFY" val="smartTable{126c2c59-faec-44e4-85aa-112a12537dc3}"/>
  <p:tag name="TABLE_ENDDRAG_ORIGIN_RECT" val="853*421"/>
  <p:tag name="TABLE_ENDDRAG_RECT" val="57*90*853*42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2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3.xml><?xml version="1.0" encoding="utf-8"?>
<p:tagLst xmlns:p="http://schemas.openxmlformats.org/presentationml/2006/main">
  <p:tag name="COMMONDATA" val="eyJoZGlkIjoiMDM4MWEzZmJhZTZiYzI2N2ZkNmRjY2U2MTRhODk0ZGIifQ=="/>
  <p:tag name="KSO_WPP_MARK_KEY" val="c58fab16-c305-4632-97ea-64eca94d543c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4917</Words>
  <Application>WPS 演示</Application>
  <PresentationFormat>宽屏</PresentationFormat>
  <Paragraphs>790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微软雅黑</vt:lpstr>
      <vt:lpstr>汉仪菱心体简</vt:lpstr>
      <vt:lpstr>Kartika</vt:lpstr>
      <vt:lpstr>DejaVu Math TeX Gyre</vt:lpstr>
      <vt:lpstr>Arial</vt:lpstr>
      <vt:lpstr>Roboto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彭定星</cp:lastModifiedBy>
  <cp:revision>190</cp:revision>
  <dcterms:created xsi:type="dcterms:W3CDTF">2019-06-19T02:08:00Z</dcterms:created>
  <dcterms:modified xsi:type="dcterms:W3CDTF">2023-02-17T07:27:37Z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605C940EDD5241C0B9D39E432101B730</vt:lpwstr>
  </property>
</Properties>
</file>